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58" r:id="rId5"/>
    <p:sldId id="47435" r:id="rId6"/>
    <p:sldId id="47437" r:id="rId7"/>
    <p:sldId id="47436" r:id="rId8"/>
    <p:sldId id="47452" r:id="rId9"/>
    <p:sldId id="47438" r:id="rId10"/>
    <p:sldId id="47439" r:id="rId11"/>
    <p:sldId id="47440" r:id="rId12"/>
    <p:sldId id="47442" r:id="rId13"/>
    <p:sldId id="47446" r:id="rId14"/>
    <p:sldId id="47447" r:id="rId15"/>
    <p:sldId id="47445" r:id="rId16"/>
    <p:sldId id="47443" r:id="rId17"/>
    <p:sldId id="47444" r:id="rId18"/>
    <p:sldId id="47451" r:id="rId19"/>
    <p:sldId id="47448" r:id="rId20"/>
    <p:sldId id="47449" r:id="rId21"/>
    <p:sldId id="47450" r:id="rId22"/>
    <p:sldId id="47453" r:id="rId23"/>
    <p:sldId id="47454" r:id="rId24"/>
    <p:sldId id="47455" r:id="rId25"/>
    <p:sldId id="47441"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lomi Alon" initials="SA" lastIdx="1" clrIdx="0">
    <p:extLst>
      <p:ext uri="{19B8F6BF-5375-455C-9EA6-DF929625EA0E}">
        <p15:presenceInfo xmlns:p15="http://schemas.microsoft.com/office/powerpoint/2012/main" userId="S::shlom-al@orbotech.com::323f68be-8440-41cc-9d8c-80f8074eee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7F7F7F"/>
    <a:srgbClr val="FFFF00"/>
    <a:srgbClr val="FF0000"/>
    <a:srgbClr val="960000"/>
    <a:srgbClr val="7030A0"/>
    <a:srgbClr val="0070C0"/>
    <a:srgbClr val="00B050"/>
    <a:srgbClr val="92D05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82" autoAdjust="0"/>
  </p:normalViewPr>
  <p:slideViewPr>
    <p:cSldViewPr snapToGrid="0">
      <p:cViewPr varScale="1">
        <p:scale>
          <a:sx n="109" d="100"/>
          <a:sy n="109" d="100"/>
        </p:scale>
        <p:origin x="2256" y="108"/>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A6474-916B-4BE6-AF45-55F26E16F7B9}" type="datetimeFigureOut">
              <a:rPr lang="en-GB" smtClean="0"/>
              <a:t>11/07/2022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ECA9E-9771-4923-A1DB-6BEFCB5AADED}" type="slidenum">
              <a:rPr lang="en-GB" smtClean="0"/>
              <a:t>‹#›</a:t>
            </a:fld>
            <a:endParaRPr lang="en-GB"/>
          </a:p>
        </p:txBody>
      </p:sp>
    </p:spTree>
    <p:extLst>
      <p:ext uri="{BB962C8B-B14F-4D97-AF65-F5344CB8AC3E}">
        <p14:creationId xmlns:p14="http://schemas.microsoft.com/office/powerpoint/2010/main" val="1396650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a:t>
            </a:fld>
            <a:endParaRPr lang="en-GB"/>
          </a:p>
        </p:txBody>
      </p:sp>
    </p:spTree>
    <p:extLst>
      <p:ext uri="{BB962C8B-B14F-4D97-AF65-F5344CB8AC3E}">
        <p14:creationId xmlns:p14="http://schemas.microsoft.com/office/powerpoint/2010/main" val="1129450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19</a:t>
            </a:fld>
            <a:endParaRPr lang="en-GB"/>
          </a:p>
        </p:txBody>
      </p:sp>
    </p:spTree>
    <p:extLst>
      <p:ext uri="{BB962C8B-B14F-4D97-AF65-F5344CB8AC3E}">
        <p14:creationId xmlns:p14="http://schemas.microsoft.com/office/powerpoint/2010/main" val="1077810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22</a:t>
            </a:fld>
            <a:endParaRPr lang="en-GB"/>
          </a:p>
        </p:txBody>
      </p:sp>
    </p:spTree>
    <p:extLst>
      <p:ext uri="{BB962C8B-B14F-4D97-AF65-F5344CB8AC3E}">
        <p14:creationId xmlns:p14="http://schemas.microsoft.com/office/powerpoint/2010/main" val="419487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overview welcome repo</a:t>
            </a:r>
            <a:endParaRPr lang="en-US"/>
          </a:p>
        </p:txBody>
      </p:sp>
      <p:sp>
        <p:nvSpPr>
          <p:cNvPr id="4" name="Slide Number Placeholder 3"/>
          <p:cNvSpPr>
            <a:spLocks noGrp="1"/>
          </p:cNvSpPr>
          <p:nvPr>
            <p:ph type="sldNum" sz="quarter" idx="5"/>
          </p:nvPr>
        </p:nvSpPr>
        <p:spPr/>
        <p:txBody>
          <a:bodyPr/>
          <a:lstStyle/>
          <a:p>
            <a:fld id="{884ECA9E-9771-4923-A1DB-6BEFCB5AADED}" type="slidenum">
              <a:rPr lang="en-GB" smtClean="0"/>
              <a:t>23</a:t>
            </a:fld>
            <a:endParaRPr lang="en-GB"/>
          </a:p>
        </p:txBody>
      </p:sp>
    </p:spTree>
    <p:extLst>
      <p:ext uri="{BB962C8B-B14F-4D97-AF65-F5344CB8AC3E}">
        <p14:creationId xmlns:p14="http://schemas.microsoft.com/office/powerpoint/2010/main" val="28945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2</a:t>
            </a:fld>
            <a:endParaRPr lang="en-GB"/>
          </a:p>
        </p:txBody>
      </p:sp>
    </p:spTree>
    <p:extLst>
      <p:ext uri="{BB962C8B-B14F-4D97-AF65-F5344CB8AC3E}">
        <p14:creationId xmlns:p14="http://schemas.microsoft.com/office/powerpoint/2010/main" val="250690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7</a:t>
            </a:fld>
            <a:endParaRPr lang="en-GB"/>
          </a:p>
        </p:txBody>
      </p:sp>
    </p:spTree>
    <p:extLst>
      <p:ext uri="{BB962C8B-B14F-4D97-AF65-F5344CB8AC3E}">
        <p14:creationId xmlns:p14="http://schemas.microsoft.com/office/powerpoint/2010/main" val="201742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8</a:t>
            </a:fld>
            <a:endParaRPr lang="en-GB"/>
          </a:p>
        </p:txBody>
      </p:sp>
    </p:spTree>
    <p:extLst>
      <p:ext uri="{BB962C8B-B14F-4D97-AF65-F5344CB8AC3E}">
        <p14:creationId xmlns:p14="http://schemas.microsoft.com/office/powerpoint/2010/main" val="173748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12</a:t>
            </a:fld>
            <a:endParaRPr lang="en-GB"/>
          </a:p>
        </p:txBody>
      </p:sp>
    </p:spTree>
    <p:extLst>
      <p:ext uri="{BB962C8B-B14F-4D97-AF65-F5344CB8AC3E}">
        <p14:creationId xmlns:p14="http://schemas.microsoft.com/office/powerpoint/2010/main" val="3705376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13</a:t>
            </a:fld>
            <a:endParaRPr lang="en-GB"/>
          </a:p>
        </p:txBody>
      </p:sp>
    </p:spTree>
    <p:extLst>
      <p:ext uri="{BB962C8B-B14F-4D97-AF65-F5344CB8AC3E}">
        <p14:creationId xmlns:p14="http://schemas.microsoft.com/office/powerpoint/2010/main" val="3175148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14</a:t>
            </a:fld>
            <a:endParaRPr lang="en-GB"/>
          </a:p>
        </p:txBody>
      </p:sp>
    </p:spTree>
    <p:extLst>
      <p:ext uri="{BB962C8B-B14F-4D97-AF65-F5344CB8AC3E}">
        <p14:creationId xmlns:p14="http://schemas.microsoft.com/office/powerpoint/2010/main" val="222937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62524"/>
                </a:solidFill>
                <a:effectLst/>
                <a:latin typeface="Primary"/>
              </a:rPr>
              <a:t>The working directory is the place where you are currently working, it is the place where your files are present. Using a git status command, you can see what all files/folders are present in the working directory.</a:t>
            </a:r>
          </a:p>
          <a:p>
            <a:pPr algn="l"/>
            <a:r>
              <a:rPr lang="en-US" b="0" i="0" dirty="0">
                <a:solidFill>
                  <a:srgbClr val="262524"/>
                </a:solidFill>
                <a:effectLst/>
                <a:latin typeface="Primary"/>
              </a:rPr>
              <a:t>Staging Area (Index) is where git tracks and saves all the changes in the files. The saved changes are reflected in the .git directory. You use git add “filename” to add the file to the staging area. And like before, when you run git status, you will see which files are present in the staging area.</a:t>
            </a:r>
          </a:p>
          <a:p>
            <a:pPr algn="l"/>
            <a:r>
              <a:rPr lang="en-US" b="0" i="0" dirty="0">
                <a:solidFill>
                  <a:srgbClr val="262524"/>
                </a:solidFill>
                <a:effectLst/>
                <a:latin typeface="Primary"/>
              </a:rPr>
              <a:t>The current branch in Git is referred to as HEAD. It points to the last commit, which happened in the current checkout branch. It is treated as a pointer for any reference. Once you checkout to another branch, the HEAD also moves to the new branch.</a:t>
            </a:r>
          </a:p>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15</a:t>
            </a:fld>
            <a:endParaRPr lang="en-GB"/>
          </a:p>
        </p:txBody>
      </p:sp>
    </p:spTree>
    <p:extLst>
      <p:ext uri="{BB962C8B-B14F-4D97-AF65-F5344CB8AC3E}">
        <p14:creationId xmlns:p14="http://schemas.microsoft.com/office/powerpoint/2010/main" val="2628731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4ECA9E-9771-4923-A1DB-6BEFCB5AADED}" type="slidenum">
              <a:rPr lang="en-GB" smtClean="0"/>
              <a:t>18</a:t>
            </a:fld>
            <a:endParaRPr lang="en-GB"/>
          </a:p>
        </p:txBody>
      </p:sp>
    </p:spTree>
    <p:extLst>
      <p:ext uri="{BB962C8B-B14F-4D97-AF65-F5344CB8AC3E}">
        <p14:creationId xmlns:p14="http://schemas.microsoft.com/office/powerpoint/2010/main" val="1050160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3982DC2-E532-B646-A09D-CD89160625F3}"/>
              </a:ext>
            </a:extLst>
          </p:cNvPr>
          <p:cNvSpPr>
            <a:spLocks noGrp="1"/>
          </p:cNvSpPr>
          <p:nvPr>
            <p:ph type="body" sz="quarter" idx="11"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pic>
        <p:nvPicPr>
          <p:cNvPr id="14" name="Picture 13">
            <a:extLst>
              <a:ext uri="{FF2B5EF4-FFF2-40B4-BE49-F238E27FC236}">
                <a16:creationId xmlns:a16="http://schemas.microsoft.com/office/drawing/2014/main" id="{88943B05-C63C-6A4B-B5FE-31AB3C0226C0}"/>
              </a:ext>
            </a:extLst>
          </p:cNvPr>
          <p:cNvPicPr>
            <a:picLocks noChangeAspect="1"/>
          </p:cNvPicPr>
          <p:nvPr/>
        </p:nvPicPr>
        <p:blipFill rotWithShape="1">
          <a:blip r:embed="rId2"/>
          <a:srcRect l="41004" t="-2091" b="5307"/>
          <a:stretch/>
        </p:blipFill>
        <p:spPr>
          <a:xfrm>
            <a:off x="0" y="0"/>
            <a:ext cx="5976256" cy="6858000"/>
          </a:xfrm>
          <a:prstGeom prst="rect">
            <a:avLst/>
          </a:prstGeom>
        </p:spPr>
      </p:pic>
      <p:pic>
        <p:nvPicPr>
          <p:cNvPr id="6" name="Picture 5">
            <a:extLst>
              <a:ext uri="{FF2B5EF4-FFF2-40B4-BE49-F238E27FC236}">
                <a16:creationId xmlns:a16="http://schemas.microsoft.com/office/drawing/2014/main" id="{2A1FF54C-BB6F-194A-BA2F-D7D61A1A231E}"/>
              </a:ext>
            </a:extLst>
          </p:cNvPr>
          <p:cNvPicPr>
            <a:picLocks noChangeAspect="1"/>
          </p:cNvPicPr>
          <p:nvPr/>
        </p:nvPicPr>
        <p:blipFill>
          <a:blip r:embed="rId3">
            <a:alphaModFix amt="40000"/>
          </a:blip>
          <a:stretch>
            <a:fillRect/>
          </a:stretch>
        </p:blipFill>
        <p:spPr>
          <a:xfrm>
            <a:off x="406400" y="5438588"/>
            <a:ext cx="11379200" cy="1016000"/>
          </a:xfrm>
          <a:prstGeom prst="rect">
            <a:avLst/>
          </a:prstGeom>
        </p:spPr>
      </p:pic>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4"/>
          <a:stretch>
            <a:fillRect/>
          </a:stretch>
        </p:blipFill>
        <p:spPr>
          <a:xfrm>
            <a:off x="9666288" y="457200"/>
            <a:ext cx="2057400" cy="457200"/>
          </a:xfrm>
          <a:prstGeom prst="rect">
            <a:avLst/>
          </a:prstGeom>
        </p:spPr>
      </p:pic>
    </p:spTree>
    <p:extLst>
      <p:ext uri="{BB962C8B-B14F-4D97-AF65-F5344CB8AC3E}">
        <p14:creationId xmlns:p14="http://schemas.microsoft.com/office/powerpoint/2010/main" val="148361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E78A-5227-EA46-8A86-F8EB83E34303}"/>
              </a:ext>
            </a:extLst>
          </p:cNvPr>
          <p:cNvSpPr>
            <a:spLocks noGrp="1"/>
          </p:cNvSpPr>
          <p:nvPr>
            <p:ph type="title"/>
          </p:nvPr>
        </p:nvSpPr>
        <p:spPr>
          <a:xfrm>
            <a:off x="365760" y="2468880"/>
            <a:ext cx="10515600" cy="757130"/>
          </a:xfrm>
        </p:spPr>
        <p:txBody>
          <a:bodyPr anchor="b">
            <a:spAutoFit/>
          </a:bodyPr>
          <a:lstStyle>
            <a:lvl1pPr algn="l">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5EB8FFE-4F35-F045-8011-FF44A1EE79A4}"/>
              </a:ext>
            </a:extLst>
          </p:cNvPr>
          <p:cNvSpPr>
            <a:spLocks noGrp="1"/>
          </p:cNvSpPr>
          <p:nvPr>
            <p:ph type="body" idx="1"/>
          </p:nvPr>
        </p:nvSpPr>
        <p:spPr>
          <a:xfrm>
            <a:off x="365760" y="3200400"/>
            <a:ext cx="10515600" cy="523220"/>
          </a:xfrm>
        </p:spPr>
        <p:txBody>
          <a:bodyPr>
            <a:spAutoFit/>
          </a:bodyPr>
          <a:lstStyle>
            <a:lvl1pPr marL="0" indent="0" algn="l">
              <a:spcBef>
                <a:spcPts val="600"/>
              </a:spcBef>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1" name="Picture 10">
            <a:extLst>
              <a:ext uri="{FF2B5EF4-FFF2-40B4-BE49-F238E27FC236}">
                <a16:creationId xmlns:a16="http://schemas.microsoft.com/office/drawing/2014/main" id="{D3E5972B-0DB0-BF4B-BDBA-BDE42B1F4C1D}"/>
              </a:ext>
            </a:extLst>
          </p:cNvPr>
          <p:cNvPicPr>
            <a:picLocks noChangeAspect="1"/>
          </p:cNvPicPr>
          <p:nvPr/>
        </p:nvPicPr>
        <p:blipFill>
          <a:blip r:embed="rId2"/>
          <a:stretch>
            <a:fillRect/>
          </a:stretch>
        </p:blipFill>
        <p:spPr>
          <a:xfrm>
            <a:off x="10360039" y="471442"/>
            <a:ext cx="1371600" cy="304800"/>
          </a:xfrm>
          <a:prstGeom prst="rect">
            <a:avLst/>
          </a:prstGeom>
        </p:spPr>
      </p:pic>
      <p:pic>
        <p:nvPicPr>
          <p:cNvPr id="6" name="Picture 5">
            <a:extLst>
              <a:ext uri="{FF2B5EF4-FFF2-40B4-BE49-F238E27FC236}">
                <a16:creationId xmlns:a16="http://schemas.microsoft.com/office/drawing/2014/main" id="{DDDE4219-3257-144B-BF94-59E97CAB5538}"/>
              </a:ext>
            </a:extLst>
          </p:cNvPr>
          <p:cNvPicPr>
            <a:picLocks noChangeAspect="1"/>
          </p:cNvPicPr>
          <p:nvPr/>
        </p:nvPicPr>
        <p:blipFill>
          <a:blip r:embed="rId3">
            <a:alphaModFix amt="40000"/>
          </a:blip>
          <a:stretch>
            <a:fillRect/>
          </a:stretch>
        </p:blipFill>
        <p:spPr>
          <a:xfrm>
            <a:off x="406400" y="5438588"/>
            <a:ext cx="11379200" cy="1016000"/>
          </a:xfrm>
          <a:prstGeom prst="rect">
            <a:avLst/>
          </a:prstGeom>
        </p:spPr>
      </p:pic>
    </p:spTree>
    <p:extLst>
      <p:ext uri="{BB962C8B-B14F-4D97-AF65-F5344CB8AC3E}">
        <p14:creationId xmlns:p14="http://schemas.microsoft.com/office/powerpoint/2010/main" val="1691142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DC90E1-D97B-BF46-B861-93A3EAE53B15}"/>
              </a:ext>
            </a:extLst>
          </p:cNvPr>
          <p:cNvPicPr>
            <a:picLocks noChangeAspect="1"/>
          </p:cNvPicPr>
          <p:nvPr/>
        </p:nvPicPr>
        <p:blipFill>
          <a:blip r:embed="rId2">
            <a:alphaModFix amt="40000"/>
          </a:blip>
          <a:stretch>
            <a:fillRect/>
          </a:stretch>
        </p:blipFill>
        <p:spPr>
          <a:xfrm>
            <a:off x="406400" y="5438588"/>
            <a:ext cx="11379200" cy="1016000"/>
          </a:xfrm>
          <a:prstGeom prst="rect">
            <a:avLst/>
          </a:prstGeom>
        </p:spPr>
      </p:pic>
      <p:pic>
        <p:nvPicPr>
          <p:cNvPr id="7" name="Picture 6">
            <a:extLst>
              <a:ext uri="{FF2B5EF4-FFF2-40B4-BE49-F238E27FC236}">
                <a16:creationId xmlns:a16="http://schemas.microsoft.com/office/drawing/2014/main" id="{9A8F4EA6-6993-B041-BD26-D3F8649E37B8}"/>
              </a:ext>
            </a:extLst>
          </p:cNvPr>
          <p:cNvPicPr>
            <a:picLocks noChangeAspect="1"/>
          </p:cNvPicPr>
          <p:nvPr/>
        </p:nvPicPr>
        <p:blipFill>
          <a:blip r:embed="rId3"/>
          <a:stretch>
            <a:fillRect/>
          </a:stretch>
        </p:blipFill>
        <p:spPr>
          <a:xfrm>
            <a:off x="10360039" y="471442"/>
            <a:ext cx="1371600" cy="304800"/>
          </a:xfrm>
          <a:prstGeom prst="rect">
            <a:avLst/>
          </a:prstGeom>
        </p:spPr>
      </p:pic>
      <p:sp>
        <p:nvSpPr>
          <p:cNvPr id="2" name="Title 1">
            <a:extLst>
              <a:ext uri="{FF2B5EF4-FFF2-40B4-BE49-F238E27FC236}">
                <a16:creationId xmlns:a16="http://schemas.microsoft.com/office/drawing/2014/main" id="{F47FE78A-5227-EA46-8A86-F8EB83E34303}"/>
              </a:ext>
            </a:extLst>
          </p:cNvPr>
          <p:cNvSpPr>
            <a:spLocks noGrp="1"/>
          </p:cNvSpPr>
          <p:nvPr>
            <p:ph type="title"/>
          </p:nvPr>
        </p:nvSpPr>
        <p:spPr>
          <a:xfrm>
            <a:off x="365760" y="2468880"/>
            <a:ext cx="10515600" cy="757130"/>
          </a:xfrm>
        </p:spPr>
        <p:txBody>
          <a:bodyPr anchor="b">
            <a:spAutoFit/>
          </a:bodyPr>
          <a:lstStyle>
            <a:lvl1pPr algn="l">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5EB8FFE-4F35-F045-8011-FF44A1EE79A4}"/>
              </a:ext>
            </a:extLst>
          </p:cNvPr>
          <p:cNvSpPr>
            <a:spLocks noGrp="1"/>
          </p:cNvSpPr>
          <p:nvPr>
            <p:ph type="body" idx="1"/>
          </p:nvPr>
        </p:nvSpPr>
        <p:spPr>
          <a:xfrm>
            <a:off x="365760" y="3200400"/>
            <a:ext cx="10515600" cy="523220"/>
          </a:xfrm>
        </p:spPr>
        <p:txBody>
          <a:bodyPr>
            <a:spAutoFit/>
          </a:bodyPr>
          <a:lstStyle>
            <a:lvl1pPr marL="0" indent="0" algn="l">
              <a:spcBef>
                <a:spcPts val="600"/>
              </a:spcBef>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415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3E6DF1-73F3-FC48-A8CA-EBA19D6602EF}"/>
              </a:ext>
            </a:extLst>
          </p:cNvPr>
          <p:cNvPicPr>
            <a:picLocks noChangeAspect="1"/>
          </p:cNvPicPr>
          <p:nvPr/>
        </p:nvPicPr>
        <p:blipFill rotWithShape="1">
          <a:blip r:embed="rId2"/>
          <a:srcRect l="23133"/>
          <a:stretch/>
        </p:blipFill>
        <p:spPr>
          <a:xfrm>
            <a:off x="-1" y="959379"/>
            <a:ext cx="5808437" cy="6007100"/>
          </a:xfrm>
          <a:prstGeom prst="rect">
            <a:avLst/>
          </a:prstGeom>
        </p:spPr>
      </p:pic>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3"/>
          <a:stretch>
            <a:fillRect/>
          </a:stretch>
        </p:blipFill>
        <p:spPr>
          <a:xfrm>
            <a:off x="9666288" y="457200"/>
            <a:ext cx="2057400" cy="457200"/>
          </a:xfrm>
          <a:prstGeom prst="rect">
            <a:avLst/>
          </a:prstGeom>
        </p:spPr>
      </p:pic>
      <p:pic>
        <p:nvPicPr>
          <p:cNvPr id="9" name="Picture 8">
            <a:extLst>
              <a:ext uri="{FF2B5EF4-FFF2-40B4-BE49-F238E27FC236}">
                <a16:creationId xmlns:a16="http://schemas.microsoft.com/office/drawing/2014/main" id="{6DE94CF4-143E-2E42-BC38-1D2C4EE50C94}"/>
              </a:ext>
            </a:extLst>
          </p:cNvPr>
          <p:cNvPicPr>
            <a:picLocks noChangeAspect="1"/>
          </p:cNvPicPr>
          <p:nvPr/>
        </p:nvPicPr>
        <p:blipFill>
          <a:blip r:embed="rId4">
            <a:alphaModFix amt="40000"/>
          </a:blip>
          <a:stretch>
            <a:fillRect/>
          </a:stretch>
        </p:blipFill>
        <p:spPr>
          <a:xfrm>
            <a:off x="406400" y="5438588"/>
            <a:ext cx="11379200" cy="1016000"/>
          </a:xfrm>
          <a:prstGeom prst="rect">
            <a:avLst/>
          </a:prstGeom>
        </p:spPr>
      </p:pic>
      <p:sp>
        <p:nvSpPr>
          <p:cNvPr id="11" name="Text Placeholder 6">
            <a:extLst>
              <a:ext uri="{FF2B5EF4-FFF2-40B4-BE49-F238E27FC236}">
                <a16:creationId xmlns:a16="http://schemas.microsoft.com/office/drawing/2014/main" id="{A10BDDA3-1DBC-ED40-A043-CE89D66D003E}"/>
              </a:ext>
            </a:extLst>
          </p:cNvPr>
          <p:cNvSpPr>
            <a:spLocks noGrp="1"/>
          </p:cNvSpPr>
          <p:nvPr>
            <p:ph type="body" sz="quarter" idx="11"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spTree>
    <p:extLst>
      <p:ext uri="{BB962C8B-B14F-4D97-AF65-F5344CB8AC3E}">
        <p14:creationId xmlns:p14="http://schemas.microsoft.com/office/powerpoint/2010/main" val="3069740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B62244-1841-9C43-A54F-0C3A08683E4B}"/>
              </a:ext>
            </a:extLst>
          </p:cNvPr>
          <p:cNvPicPr>
            <a:picLocks noChangeAspect="1"/>
          </p:cNvPicPr>
          <p:nvPr/>
        </p:nvPicPr>
        <p:blipFill>
          <a:blip r:embed="rId2"/>
          <a:stretch>
            <a:fillRect/>
          </a:stretch>
        </p:blipFill>
        <p:spPr>
          <a:xfrm>
            <a:off x="0" y="0"/>
            <a:ext cx="5410200" cy="6858000"/>
          </a:xfrm>
          <a:prstGeom prst="rect">
            <a:avLst/>
          </a:prstGeom>
        </p:spPr>
      </p:pic>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3"/>
          <a:stretch>
            <a:fillRect/>
          </a:stretch>
        </p:blipFill>
        <p:spPr>
          <a:xfrm>
            <a:off x="9666288" y="457200"/>
            <a:ext cx="2057400" cy="457200"/>
          </a:xfrm>
          <a:prstGeom prst="rect">
            <a:avLst/>
          </a:prstGeom>
        </p:spPr>
      </p:pic>
      <p:pic>
        <p:nvPicPr>
          <p:cNvPr id="8" name="Picture 7">
            <a:extLst>
              <a:ext uri="{FF2B5EF4-FFF2-40B4-BE49-F238E27FC236}">
                <a16:creationId xmlns:a16="http://schemas.microsoft.com/office/drawing/2014/main" id="{30423669-C9E7-5348-9C2C-D57431DFE74B}"/>
              </a:ext>
            </a:extLst>
          </p:cNvPr>
          <p:cNvPicPr>
            <a:picLocks noChangeAspect="1"/>
          </p:cNvPicPr>
          <p:nvPr/>
        </p:nvPicPr>
        <p:blipFill>
          <a:blip r:embed="rId4">
            <a:alphaModFix amt="40000"/>
          </a:blip>
          <a:stretch>
            <a:fillRect/>
          </a:stretch>
        </p:blipFill>
        <p:spPr>
          <a:xfrm>
            <a:off x="406400" y="5438588"/>
            <a:ext cx="11379200" cy="1016000"/>
          </a:xfrm>
          <a:prstGeom prst="rect">
            <a:avLst/>
          </a:prstGeom>
        </p:spPr>
      </p:pic>
      <p:sp>
        <p:nvSpPr>
          <p:cNvPr id="11" name="Text Placeholder 6">
            <a:extLst>
              <a:ext uri="{FF2B5EF4-FFF2-40B4-BE49-F238E27FC236}">
                <a16:creationId xmlns:a16="http://schemas.microsoft.com/office/drawing/2014/main" id="{D04241C5-D2AA-A24C-9C78-F8E25F21033A}"/>
              </a:ext>
            </a:extLst>
          </p:cNvPr>
          <p:cNvSpPr>
            <a:spLocks noGrp="1"/>
          </p:cNvSpPr>
          <p:nvPr>
            <p:ph type="body" sz="quarter" idx="11"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spTree>
    <p:extLst>
      <p:ext uri="{BB962C8B-B14F-4D97-AF65-F5344CB8AC3E}">
        <p14:creationId xmlns:p14="http://schemas.microsoft.com/office/powerpoint/2010/main" val="156942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0174C78-8EFD-7345-A555-6E1133DC41B8}"/>
              </a:ext>
            </a:extLst>
          </p:cNvPr>
          <p:cNvSpPr>
            <a:spLocks noGrp="1"/>
          </p:cNvSpPr>
          <p:nvPr>
            <p:ph type="pic" sz="quarter" idx="11"/>
          </p:nvPr>
        </p:nvSpPr>
        <p:spPr>
          <a:xfrm>
            <a:off x="0" y="0"/>
            <a:ext cx="5417820" cy="6858000"/>
          </a:xfrm>
          <a:noFill/>
        </p:spPr>
        <p:txBody>
          <a:bodyPr>
            <a:normAutofit/>
          </a:bodyPr>
          <a:lstStyle>
            <a:lvl1pPr marL="0" indent="0">
              <a:buNone/>
              <a:defRPr sz="1600">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71250244-2DCA-DD4D-A619-65C99ED2AC93}"/>
              </a:ext>
            </a:extLst>
          </p:cNvPr>
          <p:cNvSpPr>
            <a:spLocks noGrp="1"/>
          </p:cNvSpPr>
          <p:nvPr>
            <p:ph type="ctrTitle"/>
          </p:nvPr>
        </p:nvSpPr>
        <p:spPr>
          <a:xfrm>
            <a:off x="5417819" y="2442698"/>
            <a:ext cx="6411159" cy="1421928"/>
          </a:xfrm>
        </p:spPr>
        <p:txBody>
          <a:bodyPr wrap="square" anchor="b">
            <a:spAutoFit/>
          </a:bodyPr>
          <a:lstStyle>
            <a:lvl1pPr algn="r">
              <a:defRPr sz="4800"/>
            </a:lvl1pPr>
          </a:lstStyle>
          <a:p>
            <a:r>
              <a:rPr lang="en-US"/>
              <a:t>Click to edit Master title style</a:t>
            </a:r>
          </a:p>
        </p:txBody>
      </p:sp>
      <p:sp>
        <p:nvSpPr>
          <p:cNvPr id="3" name="Subtitle 2">
            <a:extLst>
              <a:ext uri="{FF2B5EF4-FFF2-40B4-BE49-F238E27FC236}">
                <a16:creationId xmlns:a16="http://schemas.microsoft.com/office/drawing/2014/main" id="{136CAA0E-FCCF-C341-B451-7B25372533A7}"/>
              </a:ext>
            </a:extLst>
          </p:cNvPr>
          <p:cNvSpPr>
            <a:spLocks noGrp="1"/>
          </p:cNvSpPr>
          <p:nvPr>
            <p:ph type="subTitle" idx="1"/>
          </p:nvPr>
        </p:nvSpPr>
        <p:spPr>
          <a:xfrm>
            <a:off x="5417818" y="3797251"/>
            <a:ext cx="6411160" cy="523220"/>
          </a:xfrm>
        </p:spPr>
        <p:txBody>
          <a:bodyPr wrap="square" anchor="t">
            <a:spAutoFit/>
          </a:bodyPr>
          <a:lstStyle>
            <a:lvl1pPr marL="0" indent="0" algn="r">
              <a:spcBef>
                <a:spcPts val="600"/>
              </a:spcBef>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0F5AF0A9-C1B0-F74F-A0F8-9FB5AB589BA1}"/>
              </a:ext>
            </a:extLst>
          </p:cNvPr>
          <p:cNvPicPr>
            <a:picLocks noChangeAspect="1"/>
          </p:cNvPicPr>
          <p:nvPr/>
        </p:nvPicPr>
        <p:blipFill>
          <a:blip r:embed="rId2"/>
          <a:stretch>
            <a:fillRect/>
          </a:stretch>
        </p:blipFill>
        <p:spPr>
          <a:xfrm>
            <a:off x="9666288" y="457200"/>
            <a:ext cx="2057400" cy="457200"/>
          </a:xfrm>
          <a:prstGeom prst="rect">
            <a:avLst/>
          </a:prstGeom>
        </p:spPr>
      </p:pic>
      <p:pic>
        <p:nvPicPr>
          <p:cNvPr id="7" name="Picture 6">
            <a:extLst>
              <a:ext uri="{FF2B5EF4-FFF2-40B4-BE49-F238E27FC236}">
                <a16:creationId xmlns:a16="http://schemas.microsoft.com/office/drawing/2014/main" id="{A310080A-FADB-C84C-9E8A-9A6C4CCC1943}"/>
              </a:ext>
            </a:extLst>
          </p:cNvPr>
          <p:cNvPicPr>
            <a:picLocks noChangeAspect="1"/>
          </p:cNvPicPr>
          <p:nvPr/>
        </p:nvPicPr>
        <p:blipFill>
          <a:blip r:embed="rId3">
            <a:alphaModFix amt="40000"/>
          </a:blip>
          <a:stretch>
            <a:fillRect/>
          </a:stretch>
        </p:blipFill>
        <p:spPr>
          <a:xfrm>
            <a:off x="406400" y="5438588"/>
            <a:ext cx="11379200" cy="1016000"/>
          </a:xfrm>
          <a:prstGeom prst="rect">
            <a:avLst/>
          </a:prstGeom>
        </p:spPr>
      </p:pic>
      <p:sp>
        <p:nvSpPr>
          <p:cNvPr id="8" name="Text Placeholder 6">
            <a:extLst>
              <a:ext uri="{FF2B5EF4-FFF2-40B4-BE49-F238E27FC236}">
                <a16:creationId xmlns:a16="http://schemas.microsoft.com/office/drawing/2014/main" id="{31526EC7-B230-AA4F-9234-11B5F605AE5E}"/>
              </a:ext>
            </a:extLst>
          </p:cNvPr>
          <p:cNvSpPr>
            <a:spLocks noGrp="1"/>
          </p:cNvSpPr>
          <p:nvPr>
            <p:ph type="body" sz="quarter" idx="12" hasCustomPrompt="1"/>
          </p:nvPr>
        </p:nvSpPr>
        <p:spPr>
          <a:xfrm>
            <a:off x="8641505" y="6145309"/>
            <a:ext cx="3187473" cy="369332"/>
          </a:xfrm>
        </p:spPr>
        <p:txBody>
          <a:bodyPr>
            <a:spAutoFit/>
          </a:bodyPr>
          <a:lstStyle>
            <a:lvl1pPr marL="0" indent="0" algn="r">
              <a:buNone/>
              <a:defRPr sz="1800">
                <a:solidFill>
                  <a:schemeClr val="tx2"/>
                </a:solidFill>
              </a:defRPr>
            </a:lvl1pPr>
          </a:lstStyle>
          <a:p>
            <a:pPr lvl="0"/>
            <a:r>
              <a:rPr lang="en-US"/>
              <a:t>Insert Date Here</a:t>
            </a:r>
          </a:p>
        </p:txBody>
      </p:sp>
    </p:spTree>
    <p:extLst>
      <p:ext uri="{BB962C8B-B14F-4D97-AF65-F5344CB8AC3E}">
        <p14:creationId xmlns:p14="http://schemas.microsoft.com/office/powerpoint/2010/main" val="343931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9217A-DC1B-3142-AF63-384B81755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3224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9217A-DC1B-3142-AF63-384B81755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D4A49C8B-EC65-7C42-857C-FFEC00BCB6AB}"/>
              </a:ext>
            </a:extLst>
          </p:cNvPr>
          <p:cNvSpPr>
            <a:spLocks noGrp="1"/>
          </p:cNvSpPr>
          <p:nvPr>
            <p:ph type="body" sz="quarter" idx="13"/>
          </p:nvPr>
        </p:nvSpPr>
        <p:spPr>
          <a:xfrm>
            <a:off x="365760" y="822959"/>
            <a:ext cx="11430000" cy="502920"/>
          </a:xfrm>
        </p:spPr>
        <p:txBody>
          <a:bodyPr wrap="square">
            <a:spAutoFit/>
          </a:bodyPr>
          <a:lstStyle>
            <a:lvl1pPr marL="0" indent="0">
              <a:buNone/>
              <a:defRPr sz="2400">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787395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81B7-7217-C64C-8C6C-26C1DFA99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5914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D4A49C8B-EC65-7C42-857C-FFEC00BCB6AB}"/>
              </a:ext>
            </a:extLst>
          </p:cNvPr>
          <p:cNvSpPr>
            <a:spLocks noGrp="1"/>
          </p:cNvSpPr>
          <p:nvPr>
            <p:ph type="body" sz="quarter" idx="13"/>
          </p:nvPr>
        </p:nvSpPr>
        <p:spPr>
          <a:xfrm>
            <a:off x="365760" y="822959"/>
            <a:ext cx="11430000" cy="502920"/>
          </a:xfrm>
        </p:spPr>
        <p:txBody>
          <a:bodyPr wrap="square">
            <a:spAutoFit/>
          </a:bodyPr>
          <a:lstStyle>
            <a:lvl1pPr marL="0" indent="0">
              <a:buNone/>
              <a:defRPr sz="2400">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99299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wo-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4DC-18EE-054C-BAC3-AD113C451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9217A-DC1B-3142-AF63-384B81755B6F}"/>
              </a:ext>
            </a:extLst>
          </p:cNvPr>
          <p:cNvSpPr>
            <a:spLocks noGrp="1"/>
          </p:cNvSpPr>
          <p:nvPr>
            <p:ph idx="1"/>
          </p:nvPr>
        </p:nvSpPr>
        <p:spPr>
          <a:xfrm>
            <a:off x="365760" y="1463040"/>
            <a:ext cx="5486400" cy="4572000"/>
          </a:xfrm>
        </p:spPr>
        <p:txBody>
          <a:bodyPr/>
          <a:lstStyle/>
          <a:p>
            <a:pPr lvl="0"/>
            <a:r>
              <a:rPr lang="en-US"/>
              <a:t>Click to edit Master text styles</a:t>
            </a:r>
          </a:p>
          <a:p>
            <a:pPr lvl="1"/>
            <a:r>
              <a:rPr lang="en-US"/>
              <a:t>Second level</a:t>
            </a:r>
          </a:p>
          <a:p>
            <a:pPr lvl="2"/>
            <a:r>
              <a:rPr lang="en-US"/>
              <a:t>Third level</a:t>
            </a:r>
          </a:p>
        </p:txBody>
      </p:sp>
      <p:sp>
        <p:nvSpPr>
          <p:cNvPr id="7" name="Content Placeholder 2">
            <a:extLst>
              <a:ext uri="{FF2B5EF4-FFF2-40B4-BE49-F238E27FC236}">
                <a16:creationId xmlns:a16="http://schemas.microsoft.com/office/drawing/2014/main" id="{19C68FFF-2ACC-E149-A11C-727EFC59E3BE}"/>
              </a:ext>
            </a:extLst>
          </p:cNvPr>
          <p:cNvSpPr>
            <a:spLocks noGrp="1"/>
          </p:cNvSpPr>
          <p:nvPr>
            <p:ph idx="13"/>
          </p:nvPr>
        </p:nvSpPr>
        <p:spPr>
          <a:xfrm>
            <a:off x="6309360" y="1463040"/>
            <a:ext cx="5486400" cy="45720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827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100BFE-5A25-F64C-ACE0-328EDBE4072B}"/>
              </a:ext>
            </a:extLst>
          </p:cNvPr>
          <p:cNvSpPr>
            <a:spLocks noGrp="1"/>
          </p:cNvSpPr>
          <p:nvPr>
            <p:ph type="title"/>
          </p:nvPr>
        </p:nvSpPr>
        <p:spPr>
          <a:xfrm>
            <a:off x="365760" y="365760"/>
            <a:ext cx="11430000" cy="548640"/>
          </a:xfrm>
          <a:prstGeom prst="rect">
            <a:avLst/>
          </a:prstGeom>
        </p:spPr>
        <p:txBody>
          <a:bodyPr vert="horz" wrap="square" lIns="91440" tIns="45720" rIns="91440" bIns="45720" rtlCol="0" anchor="t">
            <a:spAutoFit/>
          </a:bodyPr>
          <a:lstStyle/>
          <a:p>
            <a:r>
              <a:rPr lang="en-US"/>
              <a:t>Click to edit Master title style</a:t>
            </a:r>
          </a:p>
        </p:txBody>
      </p:sp>
      <p:sp>
        <p:nvSpPr>
          <p:cNvPr id="3" name="Text Placeholder 2">
            <a:extLst>
              <a:ext uri="{FF2B5EF4-FFF2-40B4-BE49-F238E27FC236}">
                <a16:creationId xmlns:a16="http://schemas.microsoft.com/office/drawing/2014/main" id="{4E3D8CAB-668A-4A42-AD8D-83D3C95D6E6D}"/>
              </a:ext>
            </a:extLst>
          </p:cNvPr>
          <p:cNvSpPr>
            <a:spLocks noGrp="1"/>
          </p:cNvSpPr>
          <p:nvPr>
            <p:ph type="body" idx="1"/>
          </p:nvPr>
        </p:nvSpPr>
        <p:spPr>
          <a:xfrm>
            <a:off x="365760" y="1463040"/>
            <a:ext cx="11430000" cy="4572000"/>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a:extLst>
              <a:ext uri="{FF2B5EF4-FFF2-40B4-BE49-F238E27FC236}">
                <a16:creationId xmlns:a16="http://schemas.microsoft.com/office/drawing/2014/main" id="{F3C9F468-06C7-6F4F-9A9D-B142D5B4E6C4}"/>
              </a:ext>
            </a:extLst>
          </p:cNvPr>
          <p:cNvSpPr txBox="1"/>
          <p:nvPr/>
        </p:nvSpPr>
        <p:spPr>
          <a:xfrm>
            <a:off x="697593" y="6531388"/>
            <a:ext cx="2524125" cy="138499"/>
          </a:xfrm>
          <a:prstGeom prst="rect">
            <a:avLst/>
          </a:prstGeom>
          <a:noFill/>
        </p:spPr>
        <p:txBody>
          <a:bodyPr wrap="square" lIns="0" tIns="0" rIns="0" bIns="0" rtlCol="0">
            <a:spAutoFit/>
          </a:bodyPr>
          <a:lstStyle/>
          <a:p>
            <a:pPr algn="l"/>
            <a:r>
              <a:rPr lang="en-US" sz="900" spc="30" baseline="0">
                <a:solidFill>
                  <a:schemeClr val="accent3"/>
                </a:solidFill>
              </a:rPr>
              <a:t>KLA Confidential | Need-to-Know Only</a:t>
            </a:r>
          </a:p>
        </p:txBody>
      </p:sp>
      <p:pic>
        <p:nvPicPr>
          <p:cNvPr id="11" name="Picture 10">
            <a:extLst>
              <a:ext uri="{FF2B5EF4-FFF2-40B4-BE49-F238E27FC236}">
                <a16:creationId xmlns:a16="http://schemas.microsoft.com/office/drawing/2014/main" id="{93F5AEF8-F15B-C441-9B07-25564C8B7296}"/>
              </a:ext>
            </a:extLst>
          </p:cNvPr>
          <p:cNvPicPr>
            <a:picLocks noChangeAspect="1"/>
          </p:cNvPicPr>
          <p:nvPr/>
        </p:nvPicPr>
        <p:blipFill>
          <a:blip r:embed="rId13"/>
          <a:stretch>
            <a:fillRect/>
          </a:stretch>
        </p:blipFill>
        <p:spPr>
          <a:xfrm>
            <a:off x="10910888" y="6508915"/>
            <a:ext cx="812800" cy="177800"/>
          </a:xfrm>
          <a:prstGeom prst="rect">
            <a:avLst/>
          </a:prstGeom>
        </p:spPr>
      </p:pic>
      <p:sp>
        <p:nvSpPr>
          <p:cNvPr id="4" name="TextBox 3">
            <a:extLst>
              <a:ext uri="{FF2B5EF4-FFF2-40B4-BE49-F238E27FC236}">
                <a16:creationId xmlns:a16="http://schemas.microsoft.com/office/drawing/2014/main" id="{04FEDCB5-7EFA-8648-857E-73414257FB99}"/>
              </a:ext>
            </a:extLst>
          </p:cNvPr>
          <p:cNvSpPr txBox="1"/>
          <p:nvPr/>
        </p:nvSpPr>
        <p:spPr>
          <a:xfrm>
            <a:off x="118836" y="6511830"/>
            <a:ext cx="478971" cy="169277"/>
          </a:xfrm>
          <a:prstGeom prst="rect">
            <a:avLst/>
          </a:prstGeom>
          <a:noFill/>
        </p:spPr>
        <p:txBody>
          <a:bodyPr wrap="square" lIns="0" tIns="0" rIns="0" bIns="0" rtlCol="0" anchor="ctr">
            <a:spAutoFit/>
          </a:bodyPr>
          <a:lstStyle/>
          <a:p>
            <a:pPr algn="r"/>
            <a:fld id="{2A65E3F1-16C0-DE4C-A14E-DA21524AA8EE}" type="slidenum">
              <a:rPr lang="en-US" sz="1100" smtClean="0">
                <a:solidFill>
                  <a:schemeClr val="accent3"/>
                </a:solidFill>
              </a:rPr>
              <a:pPr algn="r"/>
              <a:t>‹#›</a:t>
            </a:fld>
            <a:endParaRPr lang="en-US" sz="1100">
              <a:solidFill>
                <a:schemeClr val="accent3"/>
              </a:solidFill>
            </a:endParaRPr>
          </a:p>
        </p:txBody>
      </p:sp>
    </p:spTree>
    <p:extLst>
      <p:ext uri="{BB962C8B-B14F-4D97-AF65-F5344CB8AC3E}">
        <p14:creationId xmlns:p14="http://schemas.microsoft.com/office/powerpoint/2010/main" val="62632758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7" r:id="rId5"/>
    <p:sldLayoutId id="2147483665" r:id="rId6"/>
    <p:sldLayoutId id="2147483654" r:id="rId7"/>
    <p:sldLayoutId id="2147483664" r:id="rId8"/>
    <p:sldLayoutId id="2147483668" r:id="rId9"/>
    <p:sldLayoutId id="2147483651" r:id="rId10"/>
    <p:sldLayoutId id="2147483663" r:id="rId11"/>
  </p:sldLayoutIdLst>
  <p:hf sldNum="0"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200"/>
        </a:spcBef>
        <a:buClr>
          <a:schemeClr val="accent3"/>
        </a:buClr>
        <a:buFont typeface="Wingdings" pitchFamily="2" charset="2"/>
        <a:buChar char="§"/>
        <a:defRPr sz="2400" kern="1200">
          <a:solidFill>
            <a:schemeClr val="tx1"/>
          </a:solidFill>
          <a:latin typeface="+mn-lt"/>
          <a:ea typeface="+mn-ea"/>
          <a:cs typeface="+mn-cs"/>
        </a:defRPr>
      </a:lvl1pPr>
      <a:lvl2pPr marL="463550" indent="-228600" algn="l" defTabSz="914400" rtl="0" eaLnBrk="1" latinLnBrk="0" hangingPunct="1">
        <a:lnSpc>
          <a:spcPct val="100000"/>
        </a:lnSpc>
        <a:spcBef>
          <a:spcPts val="800"/>
        </a:spcBef>
        <a:buClr>
          <a:schemeClr val="accent3"/>
        </a:buClr>
        <a:buSzPct val="80000"/>
        <a:buFont typeface="Wingdings" pitchFamily="2" charset="2"/>
        <a:buChar char="§"/>
        <a:tabLst/>
        <a:defRPr sz="2000" kern="1200">
          <a:solidFill>
            <a:schemeClr val="tx1"/>
          </a:solidFill>
          <a:latin typeface="+mn-lt"/>
          <a:ea typeface="+mn-ea"/>
          <a:cs typeface="+mn-cs"/>
        </a:defRPr>
      </a:lvl2pPr>
      <a:lvl3pPr marL="690563" indent="-227013" algn="l" defTabSz="914400" rtl="0" eaLnBrk="1" latinLnBrk="0" hangingPunct="1">
        <a:lnSpc>
          <a:spcPct val="100000"/>
        </a:lnSpc>
        <a:spcBef>
          <a:spcPts val="800"/>
        </a:spcBef>
        <a:buClr>
          <a:schemeClr val="accent3"/>
        </a:buClr>
        <a:buSzPct val="80000"/>
        <a:buFont typeface="Wingdings" pitchFamily="2" charset="2"/>
        <a:buChar char="§"/>
        <a:tabLst/>
        <a:defRPr sz="1800" kern="1200">
          <a:solidFill>
            <a:schemeClr val="tx1"/>
          </a:solidFill>
          <a:latin typeface="+mn-lt"/>
          <a:ea typeface="+mn-ea"/>
          <a:cs typeface="+mn-cs"/>
        </a:defRPr>
      </a:lvl3pPr>
      <a:lvl4pPr marL="914400" indent="-222250" algn="l" defTabSz="914400" rtl="0" eaLnBrk="1" latinLnBrk="0" hangingPunct="1">
        <a:lnSpc>
          <a:spcPct val="100000"/>
        </a:lnSpc>
        <a:spcBef>
          <a:spcPts val="800"/>
        </a:spcBef>
        <a:buClr>
          <a:schemeClr val="accent3"/>
        </a:buClr>
        <a:buSzPct val="80000"/>
        <a:buFont typeface="Wingdings" pitchFamily="2" charset="2"/>
        <a:buChar char="§"/>
        <a:tabLst/>
        <a:defRPr sz="1600" kern="1200">
          <a:solidFill>
            <a:schemeClr val="tx1"/>
          </a:solidFill>
          <a:latin typeface="+mn-lt"/>
          <a:ea typeface="+mn-ea"/>
          <a:cs typeface="+mn-cs"/>
        </a:defRPr>
      </a:lvl4pPr>
      <a:lvl5pPr marL="1144588" indent="-230188" algn="l" defTabSz="914400" rtl="0" eaLnBrk="1" latinLnBrk="0" hangingPunct="1">
        <a:lnSpc>
          <a:spcPct val="90000"/>
        </a:lnSpc>
        <a:spcBef>
          <a:spcPts val="500"/>
        </a:spcBef>
        <a:buClr>
          <a:schemeClr val="accent3"/>
        </a:buClr>
        <a:buSzPct val="80000"/>
        <a:buFont typeface="Wingdings" pitchFamily="2" charset="2"/>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8">
          <p15:clr>
            <a:srgbClr val="F26B43"/>
          </p15:clr>
        </p15:guide>
        <p15:guide id="2" pos="7385">
          <p15:clr>
            <a:srgbClr val="F26B43"/>
          </p15:clr>
        </p15:guide>
        <p15:guide id="3"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hyperlink" Target="https://git-scm.com/docs/git-commit"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907A82-EF71-4829-B151-05B53E40511D}"/>
              </a:ext>
            </a:extLst>
          </p:cNvPr>
          <p:cNvSpPr>
            <a:spLocks noGrp="1"/>
          </p:cNvSpPr>
          <p:nvPr>
            <p:ph type="ctrTitle"/>
          </p:nvPr>
        </p:nvSpPr>
        <p:spPr/>
        <p:txBody>
          <a:bodyPr wrap="square" anchor="b">
            <a:normAutofit/>
          </a:bodyPr>
          <a:lstStyle/>
          <a:p>
            <a:r>
              <a:rPr lang="en-US" dirty="0"/>
              <a:t>Git basics </a:t>
            </a:r>
          </a:p>
        </p:txBody>
      </p:sp>
      <p:sp>
        <p:nvSpPr>
          <p:cNvPr id="9" name="Subtitle 8">
            <a:extLst>
              <a:ext uri="{FF2B5EF4-FFF2-40B4-BE49-F238E27FC236}">
                <a16:creationId xmlns:a16="http://schemas.microsoft.com/office/drawing/2014/main" id="{2DC4F81D-90C0-4FA7-8403-9DE3B6D485D1}"/>
              </a:ext>
            </a:extLst>
          </p:cNvPr>
          <p:cNvSpPr>
            <a:spLocks noGrp="1"/>
          </p:cNvSpPr>
          <p:nvPr>
            <p:ph type="subTitle" idx="1"/>
          </p:nvPr>
        </p:nvSpPr>
        <p:spPr/>
        <p:txBody>
          <a:bodyPr wrap="square" anchor="t">
            <a:normAutofit/>
          </a:bodyPr>
          <a:lstStyle/>
          <a:p>
            <a:r>
              <a:rPr lang="en-GB" dirty="0"/>
              <a:t>Shlomi Alon</a:t>
            </a:r>
            <a:endParaRPr lang="he-IL" dirty="0"/>
          </a:p>
        </p:txBody>
      </p:sp>
      <p:sp>
        <p:nvSpPr>
          <p:cNvPr id="10" name="Text Placeholder 9">
            <a:extLst>
              <a:ext uri="{FF2B5EF4-FFF2-40B4-BE49-F238E27FC236}">
                <a16:creationId xmlns:a16="http://schemas.microsoft.com/office/drawing/2014/main" id="{1EB334E6-5FF0-4A15-89B9-504EA5851D36}"/>
              </a:ext>
            </a:extLst>
          </p:cNvPr>
          <p:cNvSpPr>
            <a:spLocks noGrp="1"/>
          </p:cNvSpPr>
          <p:nvPr>
            <p:ph type="body" sz="quarter" idx="12"/>
          </p:nvPr>
        </p:nvSpPr>
        <p:spPr/>
        <p:txBody>
          <a:bodyPr>
            <a:normAutofit/>
          </a:bodyPr>
          <a:lstStyle/>
          <a:p>
            <a:r>
              <a:rPr lang="en-US" dirty="0"/>
              <a:t>July 2022</a:t>
            </a:r>
            <a:endParaRPr lang="he-IL" dirty="0"/>
          </a:p>
        </p:txBody>
      </p:sp>
      <p:pic>
        <p:nvPicPr>
          <p:cNvPr id="4" name="Picture 3">
            <a:extLst>
              <a:ext uri="{FF2B5EF4-FFF2-40B4-BE49-F238E27FC236}">
                <a16:creationId xmlns:a16="http://schemas.microsoft.com/office/drawing/2014/main" id="{6E67F4E7-7FC3-4CE6-9C30-D4D2538B448C}"/>
              </a:ext>
            </a:extLst>
          </p:cNvPr>
          <p:cNvPicPr>
            <a:picLocks noChangeAspect="1"/>
          </p:cNvPicPr>
          <p:nvPr/>
        </p:nvPicPr>
        <p:blipFill>
          <a:blip r:embed="rId3"/>
          <a:stretch>
            <a:fillRect/>
          </a:stretch>
        </p:blipFill>
        <p:spPr>
          <a:xfrm>
            <a:off x="363022" y="1612900"/>
            <a:ext cx="6411159" cy="3632200"/>
          </a:xfrm>
          <a:prstGeom prst="rect">
            <a:avLst/>
          </a:prstGeom>
        </p:spPr>
      </p:pic>
    </p:spTree>
    <p:extLst>
      <p:ext uri="{BB962C8B-B14F-4D97-AF65-F5344CB8AC3E}">
        <p14:creationId xmlns:p14="http://schemas.microsoft.com/office/powerpoint/2010/main" val="728616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EAF39-30C1-4B25-B7BB-43F1781F5DDA}"/>
              </a:ext>
            </a:extLst>
          </p:cNvPr>
          <p:cNvSpPr>
            <a:spLocks noGrp="1"/>
          </p:cNvSpPr>
          <p:nvPr>
            <p:ph type="title"/>
          </p:nvPr>
        </p:nvSpPr>
        <p:spPr/>
        <p:txBody>
          <a:bodyPr/>
          <a:lstStyle/>
          <a:p>
            <a:r>
              <a:rPr lang="en-US" dirty="0"/>
              <a:t>Git &amp; Azure Board</a:t>
            </a:r>
          </a:p>
        </p:txBody>
      </p:sp>
      <p:sp>
        <p:nvSpPr>
          <p:cNvPr id="3" name="Content Placeholder 2">
            <a:extLst>
              <a:ext uri="{FF2B5EF4-FFF2-40B4-BE49-F238E27FC236}">
                <a16:creationId xmlns:a16="http://schemas.microsoft.com/office/drawing/2014/main" id="{D06584B1-7229-4593-9DC6-2AB1BDED0897}"/>
              </a:ext>
            </a:extLst>
          </p:cNvPr>
          <p:cNvSpPr>
            <a:spLocks noGrp="1"/>
          </p:cNvSpPr>
          <p:nvPr>
            <p:ph idx="1"/>
          </p:nvPr>
        </p:nvSpPr>
        <p:spPr>
          <a:xfrm>
            <a:off x="365760" y="1463040"/>
            <a:ext cx="5857240" cy="4572000"/>
          </a:xfrm>
        </p:spPr>
        <p:txBody>
          <a:bodyPr/>
          <a:lstStyle/>
          <a:p>
            <a:pPr algn="l"/>
            <a:r>
              <a:rPr lang="en-US" b="0" i="0" dirty="0">
                <a:solidFill>
                  <a:srgbClr val="171717"/>
                </a:solidFill>
                <a:effectLst/>
                <a:latin typeface="Segoe UI" panose="020B0502040204020203" pitchFamily="34" charset="0"/>
              </a:rPr>
              <a:t>Git lets you link work items to commits by using the </a:t>
            </a:r>
            <a:r>
              <a:rPr lang="en-US" b="1" i="0" dirty="0">
                <a:solidFill>
                  <a:srgbClr val="171717"/>
                </a:solidFill>
                <a:effectLst/>
                <a:latin typeface="Segoe UI" panose="020B0502040204020203" pitchFamily="34" charset="0"/>
              </a:rPr>
              <a:t>Commit</a:t>
            </a:r>
            <a:r>
              <a:rPr lang="en-US" b="0" i="0" dirty="0">
                <a:solidFill>
                  <a:srgbClr val="171717"/>
                </a:solidFill>
                <a:effectLst/>
                <a:latin typeface="Segoe UI" panose="020B0502040204020203" pitchFamily="34" charset="0"/>
              </a:rPr>
              <a:t> link type. You can do this in several ways:</a:t>
            </a:r>
          </a:p>
          <a:p>
            <a:pPr lvl="1"/>
            <a:r>
              <a:rPr lang="en-US" b="0" i="0" dirty="0">
                <a:solidFill>
                  <a:srgbClr val="171717"/>
                </a:solidFill>
                <a:effectLst/>
                <a:latin typeface="Segoe UI" panose="020B0502040204020203" pitchFamily="34" charset="0"/>
              </a:rPr>
              <a:t>You can use the </a:t>
            </a:r>
            <a:r>
              <a:rPr lang="en-US" b="0" i="0" u="none" strike="noStrike" dirty="0">
                <a:solidFill>
                  <a:srgbClr val="171717"/>
                </a:solidFill>
                <a:effectLst/>
                <a:latin typeface="Segoe UI" panose="020B0502040204020203" pitchFamily="34" charset="0"/>
                <a:hlinkClick r:id="rId2"/>
              </a:rPr>
              <a:t>git-commit</a:t>
            </a:r>
            <a:r>
              <a:rPr lang="en-US" b="0" i="0" dirty="0">
                <a:solidFill>
                  <a:srgbClr val="171717"/>
                </a:solidFill>
                <a:effectLst/>
                <a:latin typeface="Segoe UI" panose="020B0502040204020203" pitchFamily="34" charset="0"/>
              </a:rPr>
              <a:t> command and include the work item ID in your comment. For example, you apply this comment #35 Catch null exception to your commit. When you push the commit, the system creates a Commit link between the commit and work item #35.</a:t>
            </a:r>
          </a:p>
        </p:txBody>
      </p:sp>
    </p:spTree>
    <p:extLst>
      <p:ext uri="{BB962C8B-B14F-4D97-AF65-F5344CB8AC3E}">
        <p14:creationId xmlns:p14="http://schemas.microsoft.com/office/powerpoint/2010/main" val="2417456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99E6-71CB-478D-8D1B-023616982BA8}"/>
              </a:ext>
            </a:extLst>
          </p:cNvPr>
          <p:cNvSpPr>
            <a:spLocks noGrp="1"/>
          </p:cNvSpPr>
          <p:nvPr>
            <p:ph type="title"/>
          </p:nvPr>
        </p:nvSpPr>
        <p:spPr/>
        <p:txBody>
          <a:bodyPr/>
          <a:lstStyle/>
          <a:p>
            <a:r>
              <a:rPr lang="en-US" dirty="0"/>
              <a:t>Git &amp; Azure Board - Example</a:t>
            </a:r>
          </a:p>
        </p:txBody>
      </p:sp>
      <p:pic>
        <p:nvPicPr>
          <p:cNvPr id="4" name="Picture 3">
            <a:extLst>
              <a:ext uri="{FF2B5EF4-FFF2-40B4-BE49-F238E27FC236}">
                <a16:creationId xmlns:a16="http://schemas.microsoft.com/office/drawing/2014/main" id="{105A1879-57D4-475D-A2E4-DB1FB24A7A02}"/>
              </a:ext>
            </a:extLst>
          </p:cNvPr>
          <p:cNvPicPr>
            <a:picLocks noChangeAspect="1"/>
          </p:cNvPicPr>
          <p:nvPr/>
        </p:nvPicPr>
        <p:blipFill>
          <a:blip r:embed="rId2"/>
          <a:stretch>
            <a:fillRect/>
          </a:stretch>
        </p:blipFill>
        <p:spPr>
          <a:xfrm>
            <a:off x="365760" y="1024951"/>
            <a:ext cx="11430000" cy="3995298"/>
          </a:xfrm>
          <a:prstGeom prst="rect">
            <a:avLst/>
          </a:prstGeom>
        </p:spPr>
      </p:pic>
    </p:spTree>
    <p:extLst>
      <p:ext uri="{BB962C8B-B14F-4D97-AF65-F5344CB8AC3E}">
        <p14:creationId xmlns:p14="http://schemas.microsoft.com/office/powerpoint/2010/main" val="206797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8BA2-2A22-4B0F-8A7B-346549F46D03}"/>
              </a:ext>
            </a:extLst>
          </p:cNvPr>
          <p:cNvSpPr>
            <a:spLocks noGrp="1"/>
          </p:cNvSpPr>
          <p:nvPr>
            <p:ph type="title"/>
          </p:nvPr>
        </p:nvSpPr>
        <p:spPr/>
        <p:txBody>
          <a:bodyPr/>
          <a:lstStyle/>
          <a:p>
            <a:r>
              <a:rPr lang="en-US" dirty="0"/>
              <a:t>Git &amp; Azure Board - Example</a:t>
            </a:r>
          </a:p>
        </p:txBody>
      </p:sp>
      <p:pic>
        <p:nvPicPr>
          <p:cNvPr id="6" name="Picture 5">
            <a:extLst>
              <a:ext uri="{FF2B5EF4-FFF2-40B4-BE49-F238E27FC236}">
                <a16:creationId xmlns:a16="http://schemas.microsoft.com/office/drawing/2014/main" id="{12FED3C6-7776-4313-96E9-1AA78E99A375}"/>
              </a:ext>
            </a:extLst>
          </p:cNvPr>
          <p:cNvPicPr>
            <a:picLocks noChangeAspect="1"/>
          </p:cNvPicPr>
          <p:nvPr/>
        </p:nvPicPr>
        <p:blipFill>
          <a:blip r:embed="rId3"/>
          <a:stretch>
            <a:fillRect/>
          </a:stretch>
        </p:blipFill>
        <p:spPr>
          <a:xfrm>
            <a:off x="451485" y="966422"/>
            <a:ext cx="6820326" cy="5135440"/>
          </a:xfrm>
          <a:prstGeom prst="rect">
            <a:avLst/>
          </a:prstGeom>
        </p:spPr>
      </p:pic>
    </p:spTree>
    <p:extLst>
      <p:ext uri="{BB962C8B-B14F-4D97-AF65-F5344CB8AC3E}">
        <p14:creationId xmlns:p14="http://schemas.microsoft.com/office/powerpoint/2010/main" val="481944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E377-442D-4234-809B-68FCC704BADF}"/>
              </a:ext>
            </a:extLst>
          </p:cNvPr>
          <p:cNvSpPr>
            <a:spLocks noGrp="1"/>
          </p:cNvSpPr>
          <p:nvPr>
            <p:ph type="title"/>
          </p:nvPr>
        </p:nvSpPr>
        <p:spPr/>
        <p:txBody>
          <a:bodyPr/>
          <a:lstStyle/>
          <a:p>
            <a:r>
              <a:rPr lang="en-US" dirty="0"/>
              <a:t>Git &amp; Azure Board - Example</a:t>
            </a:r>
          </a:p>
        </p:txBody>
      </p:sp>
      <p:pic>
        <p:nvPicPr>
          <p:cNvPr id="5" name="Content Placeholder 4">
            <a:extLst>
              <a:ext uri="{FF2B5EF4-FFF2-40B4-BE49-F238E27FC236}">
                <a16:creationId xmlns:a16="http://schemas.microsoft.com/office/drawing/2014/main" id="{109CEC19-D662-46D6-A13B-3DC9B38D08FF}"/>
              </a:ext>
            </a:extLst>
          </p:cNvPr>
          <p:cNvPicPr>
            <a:picLocks noChangeAspect="1"/>
          </p:cNvPicPr>
          <p:nvPr/>
        </p:nvPicPr>
        <p:blipFill>
          <a:blip r:embed="rId3"/>
          <a:stretch>
            <a:fillRect/>
          </a:stretch>
        </p:blipFill>
        <p:spPr>
          <a:xfrm>
            <a:off x="365760" y="1186962"/>
            <a:ext cx="10801106" cy="3894993"/>
          </a:xfrm>
          <a:prstGeom prst="rect">
            <a:avLst/>
          </a:prstGeom>
        </p:spPr>
      </p:pic>
    </p:spTree>
    <p:extLst>
      <p:ext uri="{BB962C8B-B14F-4D97-AF65-F5344CB8AC3E}">
        <p14:creationId xmlns:p14="http://schemas.microsoft.com/office/powerpoint/2010/main" val="205059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1117-8FF0-4BD5-B2F1-13C3741ECD40}"/>
              </a:ext>
            </a:extLst>
          </p:cNvPr>
          <p:cNvSpPr>
            <a:spLocks noGrp="1"/>
          </p:cNvSpPr>
          <p:nvPr>
            <p:ph type="title"/>
          </p:nvPr>
        </p:nvSpPr>
        <p:spPr/>
        <p:txBody>
          <a:bodyPr/>
          <a:lstStyle/>
          <a:p>
            <a:r>
              <a:rPr lang="en-US" dirty="0"/>
              <a:t>Git log &amp; Git diff</a:t>
            </a:r>
          </a:p>
        </p:txBody>
      </p:sp>
      <p:sp>
        <p:nvSpPr>
          <p:cNvPr id="4" name="Content Placeholder 3">
            <a:extLst>
              <a:ext uri="{FF2B5EF4-FFF2-40B4-BE49-F238E27FC236}">
                <a16:creationId xmlns:a16="http://schemas.microsoft.com/office/drawing/2014/main" id="{AB1E9656-0299-44DB-B1D2-3351004347E0}"/>
              </a:ext>
            </a:extLst>
          </p:cNvPr>
          <p:cNvSpPr>
            <a:spLocks noGrp="1"/>
          </p:cNvSpPr>
          <p:nvPr>
            <p:ph idx="1"/>
          </p:nvPr>
        </p:nvSpPr>
        <p:spPr>
          <a:xfrm>
            <a:off x="365760" y="1204546"/>
            <a:ext cx="11430000" cy="4830494"/>
          </a:xfrm>
        </p:spPr>
        <p:txBody>
          <a:bodyPr/>
          <a:lstStyle/>
          <a:p>
            <a:pPr algn="l"/>
            <a:r>
              <a:rPr lang="en-US" dirty="0"/>
              <a:t>To see a log of all changes in your local repo:</a:t>
            </a:r>
          </a:p>
          <a:p>
            <a:pPr lvl="1"/>
            <a:r>
              <a:rPr lang="en-US" dirty="0"/>
              <a:t>$ git log or </a:t>
            </a:r>
          </a:p>
          <a:p>
            <a:pPr lvl="1"/>
            <a:r>
              <a:rPr lang="en-US" dirty="0"/>
              <a:t>$ git log --</a:t>
            </a:r>
            <a:r>
              <a:rPr lang="en-US" dirty="0" err="1"/>
              <a:t>oneline</a:t>
            </a:r>
            <a:r>
              <a:rPr lang="en-US" dirty="0"/>
              <a:t> (to show a shorter version)</a:t>
            </a:r>
          </a:p>
          <a:p>
            <a:pPr lvl="1"/>
            <a:endParaRPr lang="en-US" dirty="0"/>
          </a:p>
          <a:p>
            <a:r>
              <a:rPr lang="en-US" b="0" i="0" dirty="0">
                <a:effectLst/>
              </a:rPr>
              <a:t>The git diff command helps you see, compare, and understand changes in your project.</a:t>
            </a:r>
            <a:br>
              <a:rPr lang="en-US" b="0" i="0" dirty="0">
                <a:effectLst/>
              </a:rPr>
            </a:br>
            <a:r>
              <a:rPr lang="en-US" b="0" i="0" dirty="0">
                <a:effectLst/>
              </a:rPr>
              <a:t>You can use it in many different situations, e.g. to look at current changes in your working copy, past changes in commits, or even to compare branches.</a:t>
            </a:r>
            <a:endParaRPr lang="en-US" dirty="0"/>
          </a:p>
        </p:txBody>
      </p:sp>
    </p:spTree>
    <p:extLst>
      <p:ext uri="{BB962C8B-B14F-4D97-AF65-F5344CB8AC3E}">
        <p14:creationId xmlns:p14="http://schemas.microsoft.com/office/powerpoint/2010/main" val="2102422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1117-8FF0-4BD5-B2F1-13C3741ECD40}"/>
              </a:ext>
            </a:extLst>
          </p:cNvPr>
          <p:cNvSpPr>
            <a:spLocks noGrp="1"/>
          </p:cNvSpPr>
          <p:nvPr>
            <p:ph type="title"/>
          </p:nvPr>
        </p:nvSpPr>
        <p:spPr/>
        <p:txBody>
          <a:bodyPr/>
          <a:lstStyle/>
          <a:p>
            <a:r>
              <a:rPr lang="en-US" dirty="0"/>
              <a:t>Git Reset</a:t>
            </a:r>
          </a:p>
        </p:txBody>
      </p:sp>
      <p:sp>
        <p:nvSpPr>
          <p:cNvPr id="4" name="Content Placeholder 3">
            <a:extLst>
              <a:ext uri="{FF2B5EF4-FFF2-40B4-BE49-F238E27FC236}">
                <a16:creationId xmlns:a16="http://schemas.microsoft.com/office/drawing/2014/main" id="{AB1E9656-0299-44DB-B1D2-3351004347E0}"/>
              </a:ext>
            </a:extLst>
          </p:cNvPr>
          <p:cNvSpPr>
            <a:spLocks noGrp="1"/>
          </p:cNvSpPr>
          <p:nvPr>
            <p:ph idx="1"/>
          </p:nvPr>
        </p:nvSpPr>
        <p:spPr/>
        <p:txBody>
          <a:bodyPr/>
          <a:lstStyle/>
          <a:p>
            <a:pPr algn="l"/>
            <a:r>
              <a:rPr lang="en-US" b="0" i="0" dirty="0">
                <a:solidFill>
                  <a:srgbClr val="262524"/>
                </a:solidFill>
                <a:effectLst/>
                <a:latin typeface="Primary"/>
              </a:rPr>
              <a:t>Git reset is a complex command, and it is used to undo the changes.</a:t>
            </a:r>
          </a:p>
          <a:p>
            <a:pPr algn="l"/>
            <a:r>
              <a:rPr lang="en-US" b="0" i="0" dirty="0">
                <a:solidFill>
                  <a:srgbClr val="262524"/>
                </a:solidFill>
                <a:effectLst/>
                <a:latin typeface="Primary"/>
              </a:rPr>
              <a:t>You can think of git reset as a rollback feature. With git reset, you can jump between various commits. There are three modes of running a git reset command: –soft, –mixed, and –hard. By default, git reset command uses the mixed mode. In a git reset workflow, three internal management mechanisms of git come into the picture: </a:t>
            </a:r>
            <a:r>
              <a:rPr lang="en-US" b="1" i="0" dirty="0">
                <a:solidFill>
                  <a:srgbClr val="262524"/>
                </a:solidFill>
                <a:effectLst/>
                <a:latin typeface="Primary"/>
              </a:rPr>
              <a:t>HEAD</a:t>
            </a:r>
            <a:r>
              <a:rPr lang="en-US" b="0" i="0" dirty="0">
                <a:solidFill>
                  <a:srgbClr val="262524"/>
                </a:solidFill>
                <a:effectLst/>
                <a:latin typeface="Primary"/>
              </a:rPr>
              <a:t>, </a:t>
            </a:r>
            <a:r>
              <a:rPr lang="en-US" b="1" i="0" dirty="0">
                <a:solidFill>
                  <a:srgbClr val="262524"/>
                </a:solidFill>
                <a:effectLst/>
                <a:latin typeface="Primary"/>
              </a:rPr>
              <a:t>staging area</a:t>
            </a:r>
            <a:r>
              <a:rPr lang="en-US" b="0" i="0" dirty="0">
                <a:solidFill>
                  <a:srgbClr val="262524"/>
                </a:solidFill>
                <a:effectLst/>
                <a:latin typeface="Primary"/>
              </a:rPr>
              <a:t> (index), and the </a:t>
            </a:r>
            <a:r>
              <a:rPr lang="en-US" b="1" i="0" dirty="0">
                <a:solidFill>
                  <a:srgbClr val="262524"/>
                </a:solidFill>
                <a:effectLst/>
                <a:latin typeface="Primary"/>
              </a:rPr>
              <a:t>working directory</a:t>
            </a:r>
            <a:r>
              <a:rPr lang="en-US" b="0" i="0" dirty="0">
                <a:solidFill>
                  <a:srgbClr val="262524"/>
                </a:solidFill>
                <a:effectLst/>
                <a:latin typeface="Primary"/>
              </a:rPr>
              <a:t>.</a:t>
            </a:r>
          </a:p>
        </p:txBody>
      </p:sp>
      <p:pic>
        <p:nvPicPr>
          <p:cNvPr id="7" name="Picture 6">
            <a:extLst>
              <a:ext uri="{FF2B5EF4-FFF2-40B4-BE49-F238E27FC236}">
                <a16:creationId xmlns:a16="http://schemas.microsoft.com/office/drawing/2014/main" id="{C076E98E-E2B8-4325-8730-8EC53BD6C166}"/>
              </a:ext>
            </a:extLst>
          </p:cNvPr>
          <p:cNvPicPr>
            <a:picLocks noChangeAspect="1"/>
          </p:cNvPicPr>
          <p:nvPr/>
        </p:nvPicPr>
        <p:blipFill>
          <a:blip r:embed="rId3"/>
          <a:stretch>
            <a:fillRect/>
          </a:stretch>
        </p:blipFill>
        <p:spPr>
          <a:xfrm>
            <a:off x="5983166" y="3543336"/>
            <a:ext cx="4585188" cy="2614796"/>
          </a:xfrm>
          <a:prstGeom prst="rect">
            <a:avLst/>
          </a:prstGeom>
        </p:spPr>
      </p:pic>
    </p:spTree>
    <p:extLst>
      <p:ext uri="{BB962C8B-B14F-4D97-AF65-F5344CB8AC3E}">
        <p14:creationId xmlns:p14="http://schemas.microsoft.com/office/powerpoint/2010/main" val="3772988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1117-8FF0-4BD5-B2F1-13C3741ECD40}"/>
              </a:ext>
            </a:extLst>
          </p:cNvPr>
          <p:cNvSpPr>
            <a:spLocks noGrp="1"/>
          </p:cNvSpPr>
          <p:nvPr>
            <p:ph type="title"/>
          </p:nvPr>
        </p:nvSpPr>
        <p:spPr/>
        <p:txBody>
          <a:bodyPr/>
          <a:lstStyle/>
          <a:p>
            <a:r>
              <a:rPr lang="en-US" dirty="0"/>
              <a:t>Git Reset</a:t>
            </a:r>
          </a:p>
        </p:txBody>
      </p:sp>
      <p:sp>
        <p:nvSpPr>
          <p:cNvPr id="4" name="Content Placeholder 3">
            <a:extLst>
              <a:ext uri="{FF2B5EF4-FFF2-40B4-BE49-F238E27FC236}">
                <a16:creationId xmlns:a16="http://schemas.microsoft.com/office/drawing/2014/main" id="{AB1E9656-0299-44DB-B1D2-3351004347E0}"/>
              </a:ext>
            </a:extLst>
          </p:cNvPr>
          <p:cNvSpPr>
            <a:spLocks noGrp="1"/>
          </p:cNvSpPr>
          <p:nvPr>
            <p:ph idx="1"/>
          </p:nvPr>
        </p:nvSpPr>
        <p:spPr/>
        <p:txBody>
          <a:bodyPr/>
          <a:lstStyle/>
          <a:p>
            <a:pPr algn="l"/>
            <a:r>
              <a:rPr lang="en-US" b="0" i="0" dirty="0">
                <a:solidFill>
                  <a:srgbClr val="262524"/>
                </a:solidFill>
                <a:effectLst/>
                <a:latin typeface="Primary"/>
              </a:rPr>
              <a:t>Git reset –hard</a:t>
            </a:r>
          </a:p>
          <a:p>
            <a:pPr lvl="1"/>
            <a:r>
              <a:rPr lang="en-US" b="0" i="0" dirty="0">
                <a:solidFill>
                  <a:srgbClr val="262524"/>
                </a:solidFill>
                <a:effectLst/>
                <a:latin typeface="Primary"/>
              </a:rPr>
              <a:t>The purpose of git hard reset is to move the HEAD to the specified commit. It will remove all the commits with happened after the specified commit. This command will change the commit history and point to the specified commit.</a:t>
            </a:r>
          </a:p>
          <a:p>
            <a:r>
              <a:rPr lang="en-US" b="0" i="0" dirty="0">
                <a:solidFill>
                  <a:srgbClr val="262524"/>
                </a:solidFill>
                <a:effectLst/>
                <a:latin typeface="Primary"/>
              </a:rPr>
              <a:t>Git reset –mixed </a:t>
            </a:r>
          </a:p>
          <a:p>
            <a:pPr lvl="1"/>
            <a:r>
              <a:rPr lang="en-US" b="0" i="0" dirty="0">
                <a:solidFill>
                  <a:srgbClr val="262524"/>
                </a:solidFill>
                <a:effectLst/>
                <a:latin typeface="Primary"/>
              </a:rPr>
              <a:t>In mixed mode (default), the pointer and the staging area both get reset.</a:t>
            </a:r>
          </a:p>
          <a:p>
            <a:r>
              <a:rPr lang="en-US" b="0" i="0" dirty="0">
                <a:solidFill>
                  <a:srgbClr val="262524"/>
                </a:solidFill>
                <a:effectLst/>
                <a:latin typeface="Primary"/>
              </a:rPr>
              <a:t>Git reset –soft</a:t>
            </a:r>
          </a:p>
          <a:p>
            <a:pPr lvl="1"/>
            <a:r>
              <a:rPr lang="en-US" b="0" i="0" dirty="0">
                <a:solidFill>
                  <a:srgbClr val="262524"/>
                </a:solidFill>
                <a:effectLst/>
                <a:latin typeface="Primary"/>
              </a:rPr>
              <a:t>The purpose of git hard reset is to move the HEAD to the specified commit, but the difference here is, the files of the commits still in my working directory. They have not got deleted. That’s why you should use a soft reset rather than a hard reset. There is no risk of losing the files in the soft mode.</a:t>
            </a:r>
          </a:p>
        </p:txBody>
      </p:sp>
    </p:spTree>
    <p:extLst>
      <p:ext uri="{BB962C8B-B14F-4D97-AF65-F5344CB8AC3E}">
        <p14:creationId xmlns:p14="http://schemas.microsoft.com/office/powerpoint/2010/main" val="3884675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1117-8FF0-4BD5-B2F1-13C3741ECD40}"/>
              </a:ext>
            </a:extLst>
          </p:cNvPr>
          <p:cNvSpPr>
            <a:spLocks noGrp="1"/>
          </p:cNvSpPr>
          <p:nvPr>
            <p:ph type="title"/>
          </p:nvPr>
        </p:nvSpPr>
        <p:spPr/>
        <p:txBody>
          <a:bodyPr/>
          <a:lstStyle/>
          <a:p>
            <a:r>
              <a:rPr lang="en-US" dirty="0"/>
              <a:t>Git Revert</a:t>
            </a:r>
          </a:p>
        </p:txBody>
      </p:sp>
      <p:sp>
        <p:nvSpPr>
          <p:cNvPr id="4" name="Content Placeholder 3">
            <a:extLst>
              <a:ext uri="{FF2B5EF4-FFF2-40B4-BE49-F238E27FC236}">
                <a16:creationId xmlns:a16="http://schemas.microsoft.com/office/drawing/2014/main" id="{AB1E9656-0299-44DB-B1D2-3351004347E0}"/>
              </a:ext>
            </a:extLst>
          </p:cNvPr>
          <p:cNvSpPr>
            <a:spLocks noGrp="1"/>
          </p:cNvSpPr>
          <p:nvPr>
            <p:ph idx="1"/>
          </p:nvPr>
        </p:nvSpPr>
        <p:spPr/>
        <p:txBody>
          <a:bodyPr/>
          <a:lstStyle/>
          <a:p>
            <a:pPr algn="l"/>
            <a:r>
              <a:rPr lang="en-US" b="0" i="0" dirty="0">
                <a:solidFill>
                  <a:srgbClr val="262524"/>
                </a:solidFill>
                <a:effectLst/>
                <a:latin typeface="Primary"/>
              </a:rPr>
              <a:t>In Git, the revert command is used to perform a revert operation, i.e., to revert some changes. It is similar to the reset command, but the only difference here is that you perform a new commit to go back to a particular commit. In short, it is fair to say that the git revert command is a commit.</a:t>
            </a:r>
          </a:p>
          <a:p>
            <a:pPr algn="l"/>
            <a:r>
              <a:rPr lang="en-US" b="0" i="0" dirty="0">
                <a:solidFill>
                  <a:srgbClr val="262524"/>
                </a:solidFill>
                <a:effectLst/>
                <a:latin typeface="Primary"/>
              </a:rPr>
              <a:t>The Git revert command does not delete any data while performing the revert operation.</a:t>
            </a:r>
          </a:p>
        </p:txBody>
      </p:sp>
    </p:spTree>
    <p:extLst>
      <p:ext uri="{BB962C8B-B14F-4D97-AF65-F5344CB8AC3E}">
        <p14:creationId xmlns:p14="http://schemas.microsoft.com/office/powerpoint/2010/main" val="2084636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1117-8FF0-4BD5-B2F1-13C3741ECD40}"/>
              </a:ext>
            </a:extLst>
          </p:cNvPr>
          <p:cNvSpPr>
            <a:spLocks noGrp="1"/>
          </p:cNvSpPr>
          <p:nvPr>
            <p:ph type="title"/>
          </p:nvPr>
        </p:nvSpPr>
        <p:spPr/>
        <p:txBody>
          <a:bodyPr/>
          <a:lstStyle/>
          <a:p>
            <a:r>
              <a:rPr lang="en-US" dirty="0"/>
              <a:t>Git Branch</a:t>
            </a:r>
          </a:p>
        </p:txBody>
      </p:sp>
      <p:sp>
        <p:nvSpPr>
          <p:cNvPr id="4" name="Content Placeholder 3">
            <a:extLst>
              <a:ext uri="{FF2B5EF4-FFF2-40B4-BE49-F238E27FC236}">
                <a16:creationId xmlns:a16="http://schemas.microsoft.com/office/drawing/2014/main" id="{AB1E9656-0299-44DB-B1D2-3351004347E0}"/>
              </a:ext>
            </a:extLst>
          </p:cNvPr>
          <p:cNvSpPr>
            <a:spLocks noGrp="1"/>
          </p:cNvSpPr>
          <p:nvPr>
            <p:ph idx="1"/>
          </p:nvPr>
        </p:nvSpPr>
        <p:spPr>
          <a:xfrm>
            <a:off x="365760" y="988255"/>
            <a:ext cx="11430000" cy="4572000"/>
          </a:xfrm>
        </p:spPr>
        <p:txBody>
          <a:bodyPr/>
          <a:lstStyle/>
          <a:p>
            <a:pPr algn="l" fontAlgn="base"/>
            <a:r>
              <a:rPr lang="en-US" b="0" i="0" dirty="0">
                <a:solidFill>
                  <a:srgbClr val="4A4A4A"/>
                </a:solidFill>
                <a:effectLst/>
                <a:latin typeface="+mj-lt"/>
              </a:rPr>
              <a:t>Git Branches allow us to work on </a:t>
            </a:r>
            <a:r>
              <a:rPr lang="en-US" b="0" i="1" dirty="0">
                <a:solidFill>
                  <a:srgbClr val="4A4A4A"/>
                </a:solidFill>
                <a:effectLst/>
                <a:latin typeface="+mj-lt"/>
              </a:rPr>
              <a:t>different versions</a:t>
            </a:r>
            <a:r>
              <a:rPr lang="en-US" b="0" i="0" dirty="0">
                <a:solidFill>
                  <a:srgbClr val="4A4A4A"/>
                </a:solidFill>
                <a:effectLst/>
                <a:latin typeface="+mj-lt"/>
              </a:rPr>
              <a:t> of our code simultaneously. Think of branches as alternative timelines.</a:t>
            </a:r>
          </a:p>
          <a:p>
            <a:pPr algn="l" fontAlgn="base"/>
            <a:r>
              <a:rPr lang="en-US" b="0" i="0" dirty="0">
                <a:solidFill>
                  <a:srgbClr val="4A4A4A"/>
                </a:solidFill>
                <a:effectLst/>
                <a:latin typeface="+mj-lt"/>
              </a:rPr>
              <a:t>Git Branches allow us to create separate contexts where we can try new things or even work on multiple ideas in parallel without risking the codebase.</a:t>
            </a:r>
          </a:p>
          <a:p>
            <a:pPr algn="l" fontAlgn="base"/>
            <a:r>
              <a:rPr lang="en-US" b="0" i="0" dirty="0">
                <a:solidFill>
                  <a:srgbClr val="4A4A4A"/>
                </a:solidFill>
                <a:effectLst/>
                <a:latin typeface="+mj-lt"/>
              </a:rPr>
              <a:t>If we make changes on one branch, they do not impact the other branches until we </a:t>
            </a:r>
            <a:r>
              <a:rPr lang="en-US" b="1" i="0" dirty="0">
                <a:solidFill>
                  <a:srgbClr val="4A4A4A"/>
                </a:solidFill>
                <a:effectLst/>
                <a:latin typeface="+mj-lt"/>
              </a:rPr>
              <a:t>merge</a:t>
            </a:r>
            <a:r>
              <a:rPr lang="en-US" b="0" i="0" dirty="0">
                <a:solidFill>
                  <a:srgbClr val="4A4A4A"/>
                </a:solidFill>
                <a:effectLst/>
                <a:latin typeface="+mj-lt"/>
              </a:rPr>
              <a:t> or integrate the changes.</a:t>
            </a:r>
          </a:p>
        </p:txBody>
      </p:sp>
      <p:pic>
        <p:nvPicPr>
          <p:cNvPr id="11" name="Picture 10">
            <a:extLst>
              <a:ext uri="{FF2B5EF4-FFF2-40B4-BE49-F238E27FC236}">
                <a16:creationId xmlns:a16="http://schemas.microsoft.com/office/drawing/2014/main" id="{30CACDE0-B3E1-4339-AF60-C02C6C0D98E7}"/>
              </a:ext>
            </a:extLst>
          </p:cNvPr>
          <p:cNvPicPr>
            <a:picLocks noChangeAspect="1"/>
          </p:cNvPicPr>
          <p:nvPr/>
        </p:nvPicPr>
        <p:blipFill>
          <a:blip r:embed="rId3"/>
          <a:stretch>
            <a:fillRect/>
          </a:stretch>
        </p:blipFill>
        <p:spPr>
          <a:xfrm>
            <a:off x="845527" y="3592538"/>
            <a:ext cx="9300796" cy="2834639"/>
          </a:xfrm>
          <a:prstGeom prst="rect">
            <a:avLst/>
          </a:prstGeom>
        </p:spPr>
      </p:pic>
    </p:spTree>
    <p:extLst>
      <p:ext uri="{BB962C8B-B14F-4D97-AF65-F5344CB8AC3E}">
        <p14:creationId xmlns:p14="http://schemas.microsoft.com/office/powerpoint/2010/main" val="4099314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50A2-E2F6-42CB-B6D5-938CCB4E8D81}"/>
              </a:ext>
            </a:extLst>
          </p:cNvPr>
          <p:cNvSpPr>
            <a:spLocks noGrp="1"/>
          </p:cNvSpPr>
          <p:nvPr>
            <p:ph type="title"/>
          </p:nvPr>
        </p:nvSpPr>
        <p:spPr/>
        <p:txBody>
          <a:bodyPr/>
          <a:lstStyle/>
          <a:p>
            <a:r>
              <a:rPr lang="en-US" dirty="0"/>
              <a:t>Git Branch</a:t>
            </a:r>
          </a:p>
        </p:txBody>
      </p:sp>
      <p:sp>
        <p:nvSpPr>
          <p:cNvPr id="3" name="Content Placeholder 2">
            <a:extLst>
              <a:ext uri="{FF2B5EF4-FFF2-40B4-BE49-F238E27FC236}">
                <a16:creationId xmlns:a16="http://schemas.microsoft.com/office/drawing/2014/main" id="{4D1B97C8-B9AE-4767-9036-42B89CDB012E}"/>
              </a:ext>
            </a:extLst>
          </p:cNvPr>
          <p:cNvSpPr>
            <a:spLocks noGrp="1"/>
          </p:cNvSpPr>
          <p:nvPr>
            <p:ph idx="1"/>
          </p:nvPr>
        </p:nvSpPr>
        <p:spPr>
          <a:xfrm>
            <a:off x="365760" y="997048"/>
            <a:ext cx="11430000" cy="5029200"/>
          </a:xfrm>
        </p:spPr>
        <p:txBody>
          <a:bodyPr/>
          <a:lstStyle/>
          <a:p>
            <a:pPr algn="l"/>
            <a:r>
              <a:rPr lang="en-US" b="0" i="0" dirty="0">
                <a:solidFill>
                  <a:srgbClr val="3D3D4E"/>
                </a:solidFill>
                <a:effectLst/>
                <a:latin typeface="Droid Serif"/>
              </a:rPr>
              <a:t>If you already have a local branch, you can use</a:t>
            </a:r>
          </a:p>
          <a:p>
            <a:pPr lvl="1"/>
            <a:r>
              <a:rPr lang="en-US" b="0" i="0" dirty="0">
                <a:solidFill>
                  <a:srgbClr val="000000"/>
                </a:solidFill>
                <a:effectLst/>
              </a:rPr>
              <a:t>git checkout &lt;name&gt;</a:t>
            </a:r>
          </a:p>
          <a:p>
            <a:r>
              <a:rPr lang="en-US" b="0" i="0" dirty="0">
                <a:solidFill>
                  <a:srgbClr val="3D3D4E"/>
                </a:solidFill>
                <a:effectLst/>
                <a:latin typeface="Droid Serif"/>
              </a:rPr>
              <a:t>If you don’t already have the branch you need, you can create a new branch like this:</a:t>
            </a:r>
            <a:endParaRPr lang="en-US" dirty="0">
              <a:solidFill>
                <a:srgbClr val="000000"/>
              </a:solidFill>
              <a:latin typeface="Nunito Sans" pitchFamily="2" charset="0"/>
            </a:endParaRPr>
          </a:p>
          <a:p>
            <a:pPr lvl="1"/>
            <a:r>
              <a:rPr lang="en-US" b="0" i="0" dirty="0">
                <a:solidFill>
                  <a:srgbClr val="000000"/>
                </a:solidFill>
                <a:effectLst/>
              </a:rPr>
              <a:t>git checkout -b &lt;name&gt;</a:t>
            </a:r>
            <a:endParaRPr lang="en-US" b="0" i="0" dirty="0">
              <a:solidFill>
                <a:srgbClr val="262524"/>
              </a:solidFill>
              <a:effectLst/>
            </a:endParaRPr>
          </a:p>
          <a:p>
            <a:r>
              <a:rPr lang="en-US" b="0" i="0" dirty="0">
                <a:solidFill>
                  <a:srgbClr val="333333"/>
                </a:solidFill>
                <a:effectLst/>
                <a:latin typeface="+mj-lt"/>
              </a:rPr>
              <a:t>To list all local branch, Pass following command</a:t>
            </a:r>
          </a:p>
          <a:p>
            <a:pPr lvl="1"/>
            <a:r>
              <a:rPr lang="en-US" b="0" i="0" dirty="0">
                <a:solidFill>
                  <a:srgbClr val="333333"/>
                </a:solidFill>
                <a:effectLst/>
                <a:latin typeface="+mj-lt"/>
              </a:rPr>
              <a:t>git branch –a</a:t>
            </a:r>
          </a:p>
          <a:p>
            <a:r>
              <a:rPr lang="en-US" b="0" i="0" dirty="0">
                <a:solidFill>
                  <a:srgbClr val="333333"/>
                </a:solidFill>
                <a:effectLst/>
                <a:latin typeface="+mj-lt"/>
              </a:rPr>
              <a:t>If you want to List all remote branch, Use</a:t>
            </a:r>
            <a:endParaRPr lang="en-US" dirty="0">
              <a:solidFill>
                <a:srgbClr val="333333"/>
              </a:solidFill>
              <a:latin typeface="+mj-lt"/>
            </a:endParaRPr>
          </a:p>
          <a:p>
            <a:pPr lvl="1"/>
            <a:r>
              <a:rPr lang="en-US" b="0" i="0" dirty="0">
                <a:solidFill>
                  <a:srgbClr val="333333"/>
                </a:solidFill>
                <a:effectLst/>
                <a:latin typeface="+mj-lt"/>
              </a:rPr>
              <a:t>git branch –r</a:t>
            </a:r>
          </a:p>
          <a:p>
            <a:r>
              <a:rPr lang="en-US" b="0" i="0" dirty="0">
                <a:solidFill>
                  <a:srgbClr val="333333"/>
                </a:solidFill>
                <a:effectLst/>
              </a:rPr>
              <a:t>If you want to rename the local branch and you are in the branch which you want to rename mean</a:t>
            </a:r>
          </a:p>
          <a:p>
            <a:pPr lvl="1"/>
            <a:r>
              <a:rPr lang="en-US" b="0" i="0" dirty="0">
                <a:solidFill>
                  <a:srgbClr val="333333"/>
                </a:solidFill>
                <a:effectLst/>
              </a:rPr>
              <a:t>git branch -m &lt;</a:t>
            </a:r>
            <a:r>
              <a:rPr lang="en-US" b="0" i="0" dirty="0" err="1">
                <a:solidFill>
                  <a:srgbClr val="333333"/>
                </a:solidFill>
                <a:effectLst/>
              </a:rPr>
              <a:t>new_branch_name</a:t>
            </a:r>
            <a:r>
              <a:rPr lang="en-US" b="0" i="0" dirty="0">
                <a:solidFill>
                  <a:srgbClr val="333333"/>
                </a:solidFill>
                <a:effectLst/>
              </a:rPr>
              <a:t>&gt;</a:t>
            </a:r>
            <a:endParaRPr lang="en-US" dirty="0"/>
          </a:p>
        </p:txBody>
      </p:sp>
    </p:spTree>
    <p:extLst>
      <p:ext uri="{BB962C8B-B14F-4D97-AF65-F5344CB8AC3E}">
        <p14:creationId xmlns:p14="http://schemas.microsoft.com/office/powerpoint/2010/main" val="399339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760F-1733-416E-A605-315F5C103CA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918BEFD-5E05-45ED-9B37-3BEDDDBB3A8D}"/>
              </a:ext>
            </a:extLst>
          </p:cNvPr>
          <p:cNvSpPr>
            <a:spLocks noGrp="1"/>
          </p:cNvSpPr>
          <p:nvPr>
            <p:ph idx="1"/>
          </p:nvPr>
        </p:nvSpPr>
        <p:spPr/>
        <p:txBody>
          <a:bodyPr/>
          <a:lstStyle/>
          <a:p>
            <a:r>
              <a:rPr lang="en-US" dirty="0"/>
              <a:t>Start to work</a:t>
            </a:r>
          </a:p>
          <a:p>
            <a:r>
              <a:rPr lang="en-US" dirty="0"/>
              <a:t>Git pull &amp; Git fetch</a:t>
            </a:r>
          </a:p>
          <a:p>
            <a:r>
              <a:rPr lang="en-US" dirty="0"/>
              <a:t>State of the repository</a:t>
            </a:r>
          </a:p>
          <a:p>
            <a:r>
              <a:rPr lang="en-US" dirty="0"/>
              <a:t>Staging modifications</a:t>
            </a:r>
          </a:p>
          <a:p>
            <a:r>
              <a:rPr lang="en-US" dirty="0"/>
              <a:t>Git &amp; Azure Board</a:t>
            </a:r>
          </a:p>
        </p:txBody>
      </p:sp>
      <p:sp>
        <p:nvSpPr>
          <p:cNvPr id="4" name="Content Placeholder 3">
            <a:extLst>
              <a:ext uri="{FF2B5EF4-FFF2-40B4-BE49-F238E27FC236}">
                <a16:creationId xmlns:a16="http://schemas.microsoft.com/office/drawing/2014/main" id="{BB2EF581-CC88-4B4A-A58B-07B36EE56DF0}"/>
              </a:ext>
            </a:extLst>
          </p:cNvPr>
          <p:cNvSpPr>
            <a:spLocks noGrp="1"/>
          </p:cNvSpPr>
          <p:nvPr>
            <p:ph idx="13"/>
          </p:nvPr>
        </p:nvSpPr>
        <p:spPr/>
        <p:txBody>
          <a:bodyPr/>
          <a:lstStyle/>
          <a:p>
            <a:r>
              <a:rPr lang="en-US" dirty="0"/>
              <a:t>Git log &amp; Git diff</a:t>
            </a:r>
          </a:p>
          <a:p>
            <a:r>
              <a:rPr lang="en-US" dirty="0"/>
              <a:t>Git Reset</a:t>
            </a:r>
          </a:p>
          <a:p>
            <a:r>
              <a:rPr lang="en-US" dirty="0"/>
              <a:t>Git Revert</a:t>
            </a:r>
          </a:p>
          <a:p>
            <a:r>
              <a:rPr lang="en-US" dirty="0"/>
              <a:t>Git Branch</a:t>
            </a:r>
          </a:p>
          <a:p>
            <a:r>
              <a:rPr lang="en-US" dirty="0"/>
              <a:t>Merging branches in Git</a:t>
            </a:r>
          </a:p>
          <a:p>
            <a:r>
              <a:rPr lang="en-US" dirty="0"/>
              <a:t>Merge Conflicts</a:t>
            </a:r>
          </a:p>
          <a:p>
            <a:r>
              <a:rPr lang="en-US" dirty="0"/>
              <a:t>Ignoring files</a:t>
            </a:r>
          </a:p>
          <a:p>
            <a:endParaRPr lang="en-US" dirty="0"/>
          </a:p>
        </p:txBody>
      </p:sp>
    </p:spTree>
    <p:extLst>
      <p:ext uri="{BB962C8B-B14F-4D97-AF65-F5344CB8AC3E}">
        <p14:creationId xmlns:p14="http://schemas.microsoft.com/office/powerpoint/2010/main" val="3135317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2D31-AC46-4337-9468-644311DC981E}"/>
              </a:ext>
            </a:extLst>
          </p:cNvPr>
          <p:cNvSpPr>
            <a:spLocks noGrp="1"/>
          </p:cNvSpPr>
          <p:nvPr>
            <p:ph type="title"/>
          </p:nvPr>
        </p:nvSpPr>
        <p:spPr>
          <a:xfrm>
            <a:off x="365760" y="365760"/>
            <a:ext cx="11430000" cy="535531"/>
          </a:xfrm>
        </p:spPr>
        <p:txBody>
          <a:bodyPr/>
          <a:lstStyle/>
          <a:p>
            <a:r>
              <a:rPr lang="en-US" dirty="0"/>
              <a:t>Merging branches in Git</a:t>
            </a:r>
          </a:p>
        </p:txBody>
      </p:sp>
      <p:sp>
        <p:nvSpPr>
          <p:cNvPr id="3" name="Content Placeholder 2">
            <a:extLst>
              <a:ext uri="{FF2B5EF4-FFF2-40B4-BE49-F238E27FC236}">
                <a16:creationId xmlns:a16="http://schemas.microsoft.com/office/drawing/2014/main" id="{D052EAC5-F4B4-4EF6-9F1A-25C924CCD9CD}"/>
              </a:ext>
            </a:extLst>
          </p:cNvPr>
          <p:cNvSpPr>
            <a:spLocks noGrp="1"/>
          </p:cNvSpPr>
          <p:nvPr>
            <p:ph idx="1"/>
          </p:nvPr>
        </p:nvSpPr>
        <p:spPr/>
        <p:txBody>
          <a:bodyPr/>
          <a:lstStyle/>
          <a:p>
            <a:r>
              <a:rPr lang="en-US" b="0" i="0" dirty="0">
                <a:solidFill>
                  <a:srgbClr val="333333"/>
                </a:solidFill>
                <a:effectLst/>
                <a:latin typeface="+mj-lt"/>
              </a:rPr>
              <a:t>Once you have finished up some work on a branch and you are ready to integrate it to your main project (or any other branch), you can merge the branch that you worked on into the main branch or any other target branch of your interest. </a:t>
            </a:r>
            <a:br>
              <a:rPr lang="en-US" b="0" i="0" dirty="0">
                <a:solidFill>
                  <a:srgbClr val="333333"/>
                </a:solidFill>
                <a:effectLst/>
                <a:latin typeface="+mj-lt"/>
              </a:rPr>
            </a:br>
            <a:r>
              <a:rPr lang="en-US" b="0" i="0" dirty="0">
                <a:solidFill>
                  <a:srgbClr val="333333"/>
                </a:solidFill>
                <a:effectLst/>
                <a:latin typeface="+mj-lt"/>
              </a:rPr>
              <a:t>You can also use merging to combine work that other people have done with your own and vice versa.</a:t>
            </a:r>
          </a:p>
          <a:p>
            <a:r>
              <a:rPr lang="en-US" b="0" i="0" dirty="0">
                <a:solidFill>
                  <a:srgbClr val="333333"/>
                </a:solidFill>
                <a:effectLst/>
                <a:latin typeface="+mj-lt"/>
              </a:rPr>
              <a:t>To merge a branch, </a:t>
            </a:r>
            <a:r>
              <a:rPr lang="en-US" b="0" i="0" dirty="0" err="1">
                <a:solidFill>
                  <a:srgbClr val="333333"/>
                </a:solidFill>
                <a:effectLst/>
                <a:latin typeface="+mj-lt"/>
              </a:rPr>
              <a:t>branch_A</a:t>
            </a:r>
            <a:r>
              <a:rPr lang="en-US" b="0" i="0" dirty="0">
                <a:solidFill>
                  <a:srgbClr val="333333"/>
                </a:solidFill>
                <a:effectLst/>
                <a:latin typeface="+mj-lt"/>
              </a:rPr>
              <a:t>, into another branch, </a:t>
            </a:r>
            <a:r>
              <a:rPr lang="en-US" b="0" i="0" dirty="0" err="1">
                <a:solidFill>
                  <a:srgbClr val="333333"/>
                </a:solidFill>
                <a:effectLst/>
                <a:latin typeface="+mj-lt"/>
              </a:rPr>
              <a:t>branch_B</a:t>
            </a:r>
            <a:r>
              <a:rPr lang="en-US" b="0" i="0" dirty="0">
                <a:solidFill>
                  <a:srgbClr val="333333"/>
                </a:solidFill>
                <a:effectLst/>
                <a:latin typeface="+mj-lt"/>
              </a:rPr>
              <a:t>, switch to </a:t>
            </a:r>
            <a:r>
              <a:rPr lang="en-US" b="0" i="0" dirty="0" err="1">
                <a:solidFill>
                  <a:srgbClr val="333333"/>
                </a:solidFill>
                <a:effectLst/>
                <a:latin typeface="+mj-lt"/>
              </a:rPr>
              <a:t>branch_A</a:t>
            </a:r>
            <a:r>
              <a:rPr lang="en-US" b="0" i="0" dirty="0">
                <a:solidFill>
                  <a:srgbClr val="333333"/>
                </a:solidFill>
                <a:effectLst/>
                <a:latin typeface="+mj-lt"/>
              </a:rPr>
              <a:t> via:</a:t>
            </a:r>
          </a:p>
          <a:p>
            <a:pPr lvl="1"/>
            <a:r>
              <a:rPr lang="en-US" dirty="0">
                <a:solidFill>
                  <a:srgbClr val="333333"/>
                </a:solidFill>
                <a:latin typeface="+mj-lt"/>
              </a:rPr>
              <a:t>git checkout </a:t>
            </a:r>
            <a:r>
              <a:rPr lang="en-US" dirty="0" err="1">
                <a:solidFill>
                  <a:srgbClr val="333333"/>
                </a:solidFill>
                <a:latin typeface="+mj-lt"/>
              </a:rPr>
              <a:t>branch_A</a:t>
            </a:r>
            <a:endParaRPr lang="en-US" dirty="0">
              <a:solidFill>
                <a:srgbClr val="333333"/>
              </a:solidFill>
              <a:latin typeface="+mj-lt"/>
            </a:endParaRPr>
          </a:p>
          <a:p>
            <a:r>
              <a:rPr lang="en-US" b="0" i="0" dirty="0">
                <a:solidFill>
                  <a:srgbClr val="333333"/>
                </a:solidFill>
                <a:effectLst/>
                <a:latin typeface="+mj-lt"/>
              </a:rPr>
              <a:t>Merge it into </a:t>
            </a:r>
            <a:r>
              <a:rPr lang="en-US" b="0" i="0" dirty="0" err="1">
                <a:solidFill>
                  <a:srgbClr val="333333"/>
                </a:solidFill>
                <a:effectLst/>
                <a:latin typeface="+mj-lt"/>
              </a:rPr>
              <a:t>branch_B</a:t>
            </a:r>
            <a:r>
              <a:rPr lang="en-US" b="0" i="0" dirty="0">
                <a:solidFill>
                  <a:srgbClr val="333333"/>
                </a:solidFill>
                <a:effectLst/>
                <a:latin typeface="+mj-lt"/>
              </a:rPr>
              <a:t> by:</a:t>
            </a:r>
          </a:p>
          <a:p>
            <a:pPr lvl="1"/>
            <a:r>
              <a:rPr lang="en-US" dirty="0">
                <a:solidFill>
                  <a:srgbClr val="333333"/>
                </a:solidFill>
                <a:latin typeface="+mj-lt"/>
              </a:rPr>
              <a:t>Git merge </a:t>
            </a:r>
            <a:r>
              <a:rPr lang="en-US" dirty="0" err="1">
                <a:solidFill>
                  <a:srgbClr val="333333"/>
                </a:solidFill>
                <a:latin typeface="+mj-lt"/>
              </a:rPr>
              <a:t>branch_B</a:t>
            </a:r>
            <a:endParaRPr lang="en-US" b="0" i="0" dirty="0">
              <a:solidFill>
                <a:srgbClr val="333333"/>
              </a:solidFill>
              <a:effectLst/>
              <a:latin typeface="+mj-lt"/>
            </a:endParaRPr>
          </a:p>
        </p:txBody>
      </p:sp>
    </p:spTree>
    <p:extLst>
      <p:ext uri="{BB962C8B-B14F-4D97-AF65-F5344CB8AC3E}">
        <p14:creationId xmlns:p14="http://schemas.microsoft.com/office/powerpoint/2010/main" val="284118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F40C2-24B6-421D-A0D1-380F55A669DD}"/>
              </a:ext>
            </a:extLst>
          </p:cNvPr>
          <p:cNvSpPr>
            <a:spLocks noGrp="1"/>
          </p:cNvSpPr>
          <p:nvPr>
            <p:ph type="title"/>
          </p:nvPr>
        </p:nvSpPr>
        <p:spPr/>
        <p:txBody>
          <a:bodyPr/>
          <a:lstStyle/>
          <a:p>
            <a:r>
              <a:rPr lang="en-US" dirty="0"/>
              <a:t>Merge Conflicts</a:t>
            </a:r>
          </a:p>
        </p:txBody>
      </p:sp>
      <p:sp>
        <p:nvSpPr>
          <p:cNvPr id="3" name="Content Placeholder 2">
            <a:extLst>
              <a:ext uri="{FF2B5EF4-FFF2-40B4-BE49-F238E27FC236}">
                <a16:creationId xmlns:a16="http://schemas.microsoft.com/office/drawing/2014/main" id="{D38079FB-107D-493F-8947-0B8A98B31095}"/>
              </a:ext>
            </a:extLst>
          </p:cNvPr>
          <p:cNvSpPr>
            <a:spLocks noGrp="1"/>
          </p:cNvSpPr>
          <p:nvPr>
            <p:ph idx="1"/>
          </p:nvPr>
        </p:nvSpPr>
        <p:spPr/>
        <p:txBody>
          <a:bodyPr/>
          <a:lstStyle/>
          <a:p>
            <a:r>
              <a:rPr lang="en-US" b="0" i="0" dirty="0">
                <a:solidFill>
                  <a:srgbClr val="333333"/>
                </a:solidFill>
                <a:effectLst/>
                <a:latin typeface="-apple-system"/>
              </a:rPr>
              <a:t>When changes are made to the same file on different branches, sometimes those changes may be incompatible.</a:t>
            </a:r>
            <a:endParaRPr lang="en-US" dirty="0"/>
          </a:p>
        </p:txBody>
      </p:sp>
    </p:spTree>
    <p:extLst>
      <p:ext uri="{BB962C8B-B14F-4D97-AF65-F5344CB8AC3E}">
        <p14:creationId xmlns:p14="http://schemas.microsoft.com/office/powerpoint/2010/main" val="18426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76A0-E20D-487A-91A0-E3C1B19C45E6}"/>
              </a:ext>
            </a:extLst>
          </p:cNvPr>
          <p:cNvSpPr>
            <a:spLocks noGrp="1"/>
          </p:cNvSpPr>
          <p:nvPr>
            <p:ph type="title"/>
          </p:nvPr>
        </p:nvSpPr>
        <p:spPr/>
        <p:txBody>
          <a:bodyPr/>
          <a:lstStyle/>
          <a:p>
            <a:r>
              <a:rPr lang="en-US" dirty="0"/>
              <a:t>Ignoring files</a:t>
            </a:r>
          </a:p>
        </p:txBody>
      </p:sp>
      <p:sp>
        <p:nvSpPr>
          <p:cNvPr id="4" name="Content Placeholder 3">
            <a:extLst>
              <a:ext uri="{FF2B5EF4-FFF2-40B4-BE49-F238E27FC236}">
                <a16:creationId xmlns:a16="http://schemas.microsoft.com/office/drawing/2014/main" id="{79A9E3B9-7A83-4E27-9498-7459C92781D7}"/>
              </a:ext>
            </a:extLst>
          </p:cNvPr>
          <p:cNvSpPr>
            <a:spLocks noGrp="1"/>
          </p:cNvSpPr>
          <p:nvPr>
            <p:ph idx="1"/>
          </p:nvPr>
        </p:nvSpPr>
        <p:spPr>
          <a:xfrm>
            <a:off x="365760" y="1463040"/>
            <a:ext cx="5730240" cy="4572000"/>
          </a:xfrm>
        </p:spPr>
        <p:txBody>
          <a:bodyPr/>
          <a:lstStyle/>
          <a:p>
            <a:r>
              <a:rPr lang="en-US" dirty="0"/>
              <a:t>If we do not want to track automatically generated files (e.g. Log files, build files </a:t>
            </a:r>
            <a:r>
              <a:rPr lang="en-US" dirty="0" err="1"/>
              <a:t>etc</a:t>
            </a:r>
            <a:r>
              <a:rPr lang="en-US" dirty="0"/>
              <a:t>)  .</a:t>
            </a:r>
            <a:r>
              <a:rPr lang="en-US" dirty="0" err="1"/>
              <a:t>gitignore</a:t>
            </a:r>
            <a:r>
              <a:rPr lang="en-US" dirty="0"/>
              <a:t> file</a:t>
            </a:r>
          </a:p>
          <a:p>
            <a:endParaRPr lang="en-US" dirty="0"/>
          </a:p>
        </p:txBody>
      </p:sp>
      <p:pic>
        <p:nvPicPr>
          <p:cNvPr id="8" name="Picture 7">
            <a:extLst>
              <a:ext uri="{FF2B5EF4-FFF2-40B4-BE49-F238E27FC236}">
                <a16:creationId xmlns:a16="http://schemas.microsoft.com/office/drawing/2014/main" id="{3D3301BE-BFB0-4B92-8634-6F77B223A833}"/>
              </a:ext>
            </a:extLst>
          </p:cNvPr>
          <p:cNvPicPr>
            <a:picLocks noChangeAspect="1"/>
          </p:cNvPicPr>
          <p:nvPr/>
        </p:nvPicPr>
        <p:blipFill>
          <a:blip r:embed="rId3"/>
          <a:stretch>
            <a:fillRect/>
          </a:stretch>
        </p:blipFill>
        <p:spPr>
          <a:xfrm>
            <a:off x="6705600" y="1225974"/>
            <a:ext cx="4628835" cy="4666827"/>
          </a:xfrm>
          <a:prstGeom prst="rect">
            <a:avLst/>
          </a:prstGeom>
        </p:spPr>
      </p:pic>
    </p:spTree>
    <p:extLst>
      <p:ext uri="{BB962C8B-B14F-4D97-AF65-F5344CB8AC3E}">
        <p14:creationId xmlns:p14="http://schemas.microsoft.com/office/powerpoint/2010/main" val="1276097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7A22-FDEC-4581-B608-25A396AF5F61}"/>
              </a:ext>
            </a:extLst>
          </p:cNvPr>
          <p:cNvSpPr>
            <a:spLocks noGrp="1"/>
          </p:cNvSpPr>
          <p:nvPr>
            <p:ph type="title"/>
          </p:nvPr>
        </p:nvSpPr>
        <p:spPr/>
        <p:txBody>
          <a:bodyPr/>
          <a:lstStyle/>
          <a:p>
            <a:pPr algn="ctr"/>
            <a:r>
              <a:rPr lang="en-GB"/>
              <a:t>Thank You.</a:t>
            </a:r>
          </a:p>
        </p:txBody>
      </p:sp>
      <p:sp>
        <p:nvSpPr>
          <p:cNvPr id="3" name="Text Placeholder 2">
            <a:extLst>
              <a:ext uri="{FF2B5EF4-FFF2-40B4-BE49-F238E27FC236}">
                <a16:creationId xmlns:a16="http://schemas.microsoft.com/office/drawing/2014/main" id="{8D4A33FC-3A7D-4303-9516-A4E701CD5FF8}"/>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3944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20F7-ACD9-4DB6-A7F9-7E1CC769606D}"/>
              </a:ext>
            </a:extLst>
          </p:cNvPr>
          <p:cNvSpPr>
            <a:spLocks noGrp="1"/>
          </p:cNvSpPr>
          <p:nvPr>
            <p:ph type="title"/>
          </p:nvPr>
        </p:nvSpPr>
        <p:spPr/>
        <p:txBody>
          <a:bodyPr/>
          <a:lstStyle/>
          <a:p>
            <a:r>
              <a:rPr lang="en-US" dirty="0"/>
              <a:t>Start to work</a:t>
            </a:r>
          </a:p>
        </p:txBody>
      </p:sp>
      <p:sp>
        <p:nvSpPr>
          <p:cNvPr id="3" name="Content Placeholder 2">
            <a:extLst>
              <a:ext uri="{FF2B5EF4-FFF2-40B4-BE49-F238E27FC236}">
                <a16:creationId xmlns:a16="http://schemas.microsoft.com/office/drawing/2014/main" id="{37EFCD5E-E50F-4515-8406-AF48E4A89321}"/>
              </a:ext>
            </a:extLst>
          </p:cNvPr>
          <p:cNvSpPr>
            <a:spLocks noGrp="1"/>
          </p:cNvSpPr>
          <p:nvPr>
            <p:ph idx="1"/>
          </p:nvPr>
        </p:nvSpPr>
        <p:spPr/>
        <p:txBody>
          <a:bodyPr/>
          <a:lstStyle/>
          <a:p>
            <a:r>
              <a:rPr lang="en-US" dirty="0"/>
              <a:t>Windows:</a:t>
            </a:r>
          </a:p>
          <a:p>
            <a:pPr lvl="1"/>
            <a:r>
              <a:rPr lang="en-US" dirty="0"/>
              <a:t> http://www.git-scm.com </a:t>
            </a:r>
          </a:p>
          <a:p>
            <a:r>
              <a:rPr lang="en-US" dirty="0"/>
              <a:t> Linux:</a:t>
            </a:r>
          </a:p>
          <a:p>
            <a:pPr lvl="1"/>
            <a:r>
              <a:rPr lang="en-US" dirty="0"/>
              <a:t>apt-get install git </a:t>
            </a:r>
          </a:p>
          <a:p>
            <a:pPr lvl="1"/>
            <a:r>
              <a:rPr lang="en-US" dirty="0"/>
              <a:t>yum install git </a:t>
            </a:r>
          </a:p>
          <a:p>
            <a:pPr marL="234950" lvl="1" indent="0">
              <a:buNone/>
            </a:pPr>
            <a:endParaRPr lang="en-US" dirty="0"/>
          </a:p>
          <a:p>
            <a:pPr marL="234950" lvl="1" indent="0">
              <a:buNone/>
            </a:pPr>
            <a:r>
              <a:rPr lang="en-US" dirty="0"/>
              <a:t>Using Git Bash (command line): </a:t>
            </a:r>
          </a:p>
          <a:p>
            <a:pPr marL="234950" lvl="1" indent="0">
              <a:buNone/>
            </a:pPr>
            <a:r>
              <a:rPr lang="en-US" dirty="0"/>
              <a:t>$ git config --global user.name "</a:t>
            </a:r>
            <a:r>
              <a:rPr lang="en-US" sz="2000" dirty="0" err="1">
                <a:solidFill>
                  <a:prstClr val="black"/>
                </a:solidFill>
                <a:latin typeface="Lucida Console" panose="020B0609040504020204" pitchFamily="49" charset="0"/>
              </a:rPr>
              <a:t>shlom</a:t>
            </a:r>
            <a:r>
              <a:rPr lang="en-US" sz="2000" dirty="0">
                <a:solidFill>
                  <a:prstClr val="black"/>
                </a:solidFill>
                <a:latin typeface="Lucida Console" panose="020B0609040504020204" pitchFamily="49" charset="0"/>
              </a:rPr>
              <a:t>-al</a:t>
            </a:r>
            <a:r>
              <a:rPr lang="en-US" dirty="0"/>
              <a:t>" </a:t>
            </a:r>
          </a:p>
          <a:p>
            <a:pPr marL="234950" lvl="1" indent="0">
              <a:buNone/>
            </a:pPr>
            <a:r>
              <a:rPr lang="en-US" dirty="0"/>
              <a:t>$ git config --global </a:t>
            </a:r>
            <a:r>
              <a:rPr lang="en-US" dirty="0" err="1"/>
              <a:t>user.email</a:t>
            </a:r>
            <a:r>
              <a:rPr lang="en-US" dirty="0"/>
              <a:t> "</a:t>
            </a:r>
            <a:r>
              <a:rPr lang="en-US" sz="2000" dirty="0">
                <a:solidFill>
                  <a:prstClr val="black"/>
                </a:solidFill>
                <a:latin typeface="Lucida Console" panose="020B0609040504020204" pitchFamily="49" charset="0"/>
              </a:rPr>
              <a:t>shlomi.alon@orbotech.com</a:t>
            </a:r>
            <a:r>
              <a:rPr lang="en-US" dirty="0"/>
              <a:t> "</a:t>
            </a:r>
          </a:p>
        </p:txBody>
      </p:sp>
    </p:spTree>
    <p:extLst>
      <p:ext uri="{BB962C8B-B14F-4D97-AF65-F5344CB8AC3E}">
        <p14:creationId xmlns:p14="http://schemas.microsoft.com/office/powerpoint/2010/main" val="66607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37A3-CE02-4FD7-AABB-8D909A4DD619}"/>
              </a:ext>
            </a:extLst>
          </p:cNvPr>
          <p:cNvSpPr>
            <a:spLocks noGrp="1"/>
          </p:cNvSpPr>
          <p:nvPr>
            <p:ph type="title"/>
          </p:nvPr>
        </p:nvSpPr>
        <p:spPr/>
        <p:txBody>
          <a:bodyPr/>
          <a:lstStyle/>
          <a:p>
            <a:r>
              <a:rPr lang="en-US" dirty="0"/>
              <a:t>Start to work</a:t>
            </a:r>
          </a:p>
        </p:txBody>
      </p:sp>
      <p:sp>
        <p:nvSpPr>
          <p:cNvPr id="11" name="Content Placeholder 10">
            <a:extLst>
              <a:ext uri="{FF2B5EF4-FFF2-40B4-BE49-F238E27FC236}">
                <a16:creationId xmlns:a16="http://schemas.microsoft.com/office/drawing/2014/main" id="{20A913BB-4FC2-4DB6-9060-8417E6BEE926}"/>
              </a:ext>
            </a:extLst>
          </p:cNvPr>
          <p:cNvSpPr>
            <a:spLocks noGrp="1"/>
          </p:cNvSpPr>
          <p:nvPr>
            <p:ph idx="1"/>
          </p:nvPr>
        </p:nvSpPr>
        <p:spPr/>
        <p:txBody>
          <a:bodyPr/>
          <a:lstStyle/>
          <a:p>
            <a:pPr marL="457200" indent="-457200">
              <a:buFont typeface="+mj-lt"/>
              <a:buAutoNum type="arabicPeriod"/>
            </a:pPr>
            <a:r>
              <a:rPr lang="en-US" dirty="0"/>
              <a:t>Create an empty (sandbox) repository</a:t>
            </a:r>
          </a:p>
          <a:p>
            <a:pPr marL="234950" lvl="1" indent="0">
              <a:buNone/>
            </a:pPr>
            <a:r>
              <a:rPr lang="en-US" dirty="0"/>
              <a:t>$ git init  /</a:t>
            </a:r>
            <a:r>
              <a:rPr lang="en-US" dirty="0" err="1"/>
              <a:t>tmp</a:t>
            </a:r>
            <a:r>
              <a:rPr lang="en-US" dirty="0"/>
              <a:t>/</a:t>
            </a:r>
            <a:r>
              <a:rPr lang="en-US" dirty="0" err="1"/>
              <a:t>sandbox.git</a:t>
            </a:r>
            <a:r>
              <a:rPr lang="en-US" dirty="0"/>
              <a:t> </a:t>
            </a:r>
          </a:p>
          <a:p>
            <a:pPr marL="234950" lvl="1" indent="0">
              <a:buNone/>
            </a:pPr>
            <a:endParaRPr lang="en-US" b="0" i="0" dirty="0">
              <a:solidFill>
                <a:srgbClr val="333333"/>
              </a:solidFill>
              <a:effectLst/>
              <a:latin typeface="SanchezSlab Semibold"/>
            </a:endParaRPr>
          </a:p>
          <a:p>
            <a:pPr marL="457200" indent="-457200">
              <a:buFont typeface="+mj-lt"/>
              <a:buAutoNum type="arabicPeriod"/>
            </a:pPr>
            <a:r>
              <a:rPr lang="en-US" dirty="0"/>
              <a:t>Clone the repository</a:t>
            </a:r>
          </a:p>
          <a:p>
            <a:pPr marL="234950" lvl="1" indent="0">
              <a:buNone/>
            </a:pPr>
            <a:r>
              <a:rPr lang="en-US" dirty="0"/>
              <a:t>$ git clone file:///tmp/sandbox.git </a:t>
            </a:r>
          </a:p>
          <a:p>
            <a:pPr marL="234950" lvl="1" indent="0">
              <a:buNone/>
            </a:pPr>
            <a:endParaRPr lang="en-US" dirty="0"/>
          </a:p>
          <a:p>
            <a:pPr marL="457200" indent="-457200">
              <a:buFont typeface="+mj-lt"/>
              <a:buAutoNum type="arabicPeriod"/>
            </a:pPr>
            <a:r>
              <a:rPr lang="en-US" dirty="0"/>
              <a:t>Start to work in the master branch</a:t>
            </a:r>
          </a:p>
          <a:p>
            <a:pPr marL="234950" lvl="1" indent="0">
              <a:buNone/>
            </a:pPr>
            <a:r>
              <a:rPr lang="en-US" dirty="0"/>
              <a:t>$ cd /</a:t>
            </a:r>
            <a:r>
              <a:rPr lang="en-US" dirty="0" err="1"/>
              <a:t>tmp</a:t>
            </a:r>
            <a:r>
              <a:rPr lang="en-US" dirty="0"/>
              <a:t>/sandbox </a:t>
            </a:r>
            <a:br>
              <a:rPr lang="en-US" dirty="0"/>
            </a:br>
            <a:r>
              <a:rPr lang="en-US" dirty="0"/>
              <a:t>$ git checkout -b master </a:t>
            </a:r>
          </a:p>
        </p:txBody>
      </p:sp>
    </p:spTree>
    <p:extLst>
      <p:ext uri="{BB962C8B-B14F-4D97-AF65-F5344CB8AC3E}">
        <p14:creationId xmlns:p14="http://schemas.microsoft.com/office/powerpoint/2010/main" val="2984843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5BC1-3C23-433E-B078-9C08D9C15B7C}"/>
              </a:ext>
            </a:extLst>
          </p:cNvPr>
          <p:cNvSpPr>
            <a:spLocks noGrp="1"/>
          </p:cNvSpPr>
          <p:nvPr>
            <p:ph type="title"/>
          </p:nvPr>
        </p:nvSpPr>
        <p:spPr/>
        <p:txBody>
          <a:bodyPr/>
          <a:lstStyle/>
          <a:p>
            <a:r>
              <a:rPr lang="en-US" dirty="0"/>
              <a:t>Git pull &amp; Git fetch</a:t>
            </a:r>
          </a:p>
        </p:txBody>
      </p:sp>
      <p:sp>
        <p:nvSpPr>
          <p:cNvPr id="3" name="Content Placeholder 2">
            <a:extLst>
              <a:ext uri="{FF2B5EF4-FFF2-40B4-BE49-F238E27FC236}">
                <a16:creationId xmlns:a16="http://schemas.microsoft.com/office/drawing/2014/main" id="{91F0C42A-5E90-436F-B4C5-A8E22752E3D9}"/>
              </a:ext>
            </a:extLst>
          </p:cNvPr>
          <p:cNvSpPr>
            <a:spLocks noGrp="1"/>
          </p:cNvSpPr>
          <p:nvPr>
            <p:ph idx="1"/>
          </p:nvPr>
        </p:nvSpPr>
        <p:spPr/>
        <p:txBody>
          <a:bodyPr/>
          <a:lstStyle/>
          <a:p>
            <a:r>
              <a:rPr lang="en-US" dirty="0"/>
              <a:t>Git fetch</a:t>
            </a:r>
          </a:p>
          <a:p>
            <a:pPr lvl="1"/>
            <a:r>
              <a:rPr lang="en-US" b="0" i="0" dirty="0">
                <a:solidFill>
                  <a:srgbClr val="232629"/>
                </a:solidFill>
                <a:effectLst/>
                <a:latin typeface="-apple-system"/>
              </a:rPr>
              <a:t>Update your local repo from the remote (but don't merge)</a:t>
            </a:r>
          </a:p>
          <a:p>
            <a:r>
              <a:rPr lang="en-US" dirty="0">
                <a:solidFill>
                  <a:srgbClr val="232629"/>
                </a:solidFill>
                <a:latin typeface="-apple-system"/>
              </a:rPr>
              <a:t>Git pull</a:t>
            </a:r>
          </a:p>
          <a:p>
            <a:pPr lvl="1"/>
            <a:r>
              <a:rPr lang="en-US" b="0" i="0" dirty="0">
                <a:solidFill>
                  <a:srgbClr val="232629"/>
                </a:solidFill>
                <a:effectLst/>
                <a:latin typeface="-apple-system"/>
              </a:rPr>
              <a:t>A git pull is what you would do to bring a local branch up-to-date with its remote version, while also updating your other remote-tracking branches.</a:t>
            </a:r>
          </a:p>
        </p:txBody>
      </p:sp>
      <p:pic>
        <p:nvPicPr>
          <p:cNvPr id="8" name="Picture 7">
            <a:extLst>
              <a:ext uri="{FF2B5EF4-FFF2-40B4-BE49-F238E27FC236}">
                <a16:creationId xmlns:a16="http://schemas.microsoft.com/office/drawing/2014/main" id="{44163238-D88E-42C3-8A47-98C12E36D034}"/>
              </a:ext>
            </a:extLst>
          </p:cNvPr>
          <p:cNvPicPr>
            <a:picLocks noChangeAspect="1"/>
          </p:cNvPicPr>
          <p:nvPr/>
        </p:nvPicPr>
        <p:blipFill>
          <a:blip r:embed="rId2"/>
          <a:stretch>
            <a:fillRect/>
          </a:stretch>
        </p:blipFill>
        <p:spPr>
          <a:xfrm>
            <a:off x="7045350" y="3429000"/>
            <a:ext cx="3514212" cy="2966462"/>
          </a:xfrm>
          <a:prstGeom prst="rect">
            <a:avLst/>
          </a:prstGeom>
        </p:spPr>
      </p:pic>
    </p:spTree>
    <p:extLst>
      <p:ext uri="{BB962C8B-B14F-4D97-AF65-F5344CB8AC3E}">
        <p14:creationId xmlns:p14="http://schemas.microsoft.com/office/powerpoint/2010/main" val="204163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37A3-CE02-4FD7-AABB-8D909A4DD619}"/>
              </a:ext>
            </a:extLst>
          </p:cNvPr>
          <p:cNvSpPr>
            <a:spLocks noGrp="1"/>
          </p:cNvSpPr>
          <p:nvPr>
            <p:ph type="title"/>
          </p:nvPr>
        </p:nvSpPr>
        <p:spPr/>
        <p:txBody>
          <a:bodyPr/>
          <a:lstStyle/>
          <a:p>
            <a:r>
              <a:rPr lang="en-US" dirty="0"/>
              <a:t>State of the repository</a:t>
            </a:r>
          </a:p>
        </p:txBody>
      </p:sp>
      <p:pic>
        <p:nvPicPr>
          <p:cNvPr id="8" name="Picture 7">
            <a:extLst>
              <a:ext uri="{FF2B5EF4-FFF2-40B4-BE49-F238E27FC236}">
                <a16:creationId xmlns:a16="http://schemas.microsoft.com/office/drawing/2014/main" id="{77B3329D-C31A-40F6-A4EC-C4C26FE10085}"/>
              </a:ext>
            </a:extLst>
          </p:cNvPr>
          <p:cNvPicPr>
            <a:picLocks noChangeAspect="1"/>
          </p:cNvPicPr>
          <p:nvPr/>
        </p:nvPicPr>
        <p:blipFill>
          <a:blip r:embed="rId2"/>
          <a:stretch>
            <a:fillRect/>
          </a:stretch>
        </p:blipFill>
        <p:spPr>
          <a:xfrm>
            <a:off x="194733" y="1143000"/>
            <a:ext cx="11054292" cy="4948237"/>
          </a:xfrm>
          <a:prstGeom prst="rect">
            <a:avLst/>
          </a:prstGeom>
        </p:spPr>
      </p:pic>
    </p:spTree>
    <p:extLst>
      <p:ext uri="{BB962C8B-B14F-4D97-AF65-F5344CB8AC3E}">
        <p14:creationId xmlns:p14="http://schemas.microsoft.com/office/powerpoint/2010/main" val="3079072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7014-EA48-486B-B9E9-84589F1A0634}"/>
              </a:ext>
            </a:extLst>
          </p:cNvPr>
          <p:cNvSpPr>
            <a:spLocks noGrp="1"/>
          </p:cNvSpPr>
          <p:nvPr>
            <p:ph type="title"/>
          </p:nvPr>
        </p:nvSpPr>
        <p:spPr/>
        <p:txBody>
          <a:bodyPr/>
          <a:lstStyle/>
          <a:p>
            <a:r>
              <a:rPr lang="en-US" dirty="0"/>
              <a:t>Staging modifications</a:t>
            </a:r>
          </a:p>
        </p:txBody>
      </p:sp>
      <p:pic>
        <p:nvPicPr>
          <p:cNvPr id="5" name="Content Placeholder 4">
            <a:extLst>
              <a:ext uri="{FF2B5EF4-FFF2-40B4-BE49-F238E27FC236}">
                <a16:creationId xmlns:a16="http://schemas.microsoft.com/office/drawing/2014/main" id="{DDF6EE20-A124-4F78-ABE9-A844BD931E87}"/>
              </a:ext>
            </a:extLst>
          </p:cNvPr>
          <p:cNvPicPr>
            <a:picLocks noGrp="1" noChangeAspect="1"/>
          </p:cNvPicPr>
          <p:nvPr>
            <p:ph idx="1"/>
          </p:nvPr>
        </p:nvPicPr>
        <p:blipFill>
          <a:blip r:embed="rId3"/>
          <a:stretch>
            <a:fillRect/>
          </a:stretch>
        </p:blipFill>
        <p:spPr>
          <a:xfrm>
            <a:off x="86360" y="914400"/>
            <a:ext cx="8151707" cy="4295118"/>
          </a:xfrm>
        </p:spPr>
      </p:pic>
    </p:spTree>
    <p:extLst>
      <p:ext uri="{BB962C8B-B14F-4D97-AF65-F5344CB8AC3E}">
        <p14:creationId xmlns:p14="http://schemas.microsoft.com/office/powerpoint/2010/main" val="1741067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76A0-E20D-487A-91A0-E3C1B19C45E6}"/>
              </a:ext>
            </a:extLst>
          </p:cNvPr>
          <p:cNvSpPr>
            <a:spLocks noGrp="1"/>
          </p:cNvSpPr>
          <p:nvPr>
            <p:ph type="title"/>
          </p:nvPr>
        </p:nvSpPr>
        <p:spPr/>
        <p:txBody>
          <a:bodyPr/>
          <a:lstStyle/>
          <a:p>
            <a:r>
              <a:rPr lang="en-US" dirty="0"/>
              <a:t>Staging modifications</a:t>
            </a:r>
          </a:p>
        </p:txBody>
      </p:sp>
      <p:pic>
        <p:nvPicPr>
          <p:cNvPr id="7" name="Picture 6">
            <a:extLst>
              <a:ext uri="{FF2B5EF4-FFF2-40B4-BE49-F238E27FC236}">
                <a16:creationId xmlns:a16="http://schemas.microsoft.com/office/drawing/2014/main" id="{261F0AE6-FCFD-4FA1-A843-BA29327E8F82}"/>
              </a:ext>
            </a:extLst>
          </p:cNvPr>
          <p:cNvPicPr>
            <a:picLocks noChangeAspect="1"/>
          </p:cNvPicPr>
          <p:nvPr/>
        </p:nvPicPr>
        <p:blipFill>
          <a:blip r:embed="rId3"/>
          <a:stretch>
            <a:fillRect/>
          </a:stretch>
        </p:blipFill>
        <p:spPr>
          <a:xfrm>
            <a:off x="337607" y="3705752"/>
            <a:ext cx="8704793" cy="2686050"/>
          </a:xfrm>
          <a:prstGeom prst="rect">
            <a:avLst/>
          </a:prstGeom>
        </p:spPr>
      </p:pic>
      <p:pic>
        <p:nvPicPr>
          <p:cNvPr id="11" name="Picture 10">
            <a:extLst>
              <a:ext uri="{FF2B5EF4-FFF2-40B4-BE49-F238E27FC236}">
                <a16:creationId xmlns:a16="http://schemas.microsoft.com/office/drawing/2014/main" id="{9FF4002A-6490-4E9D-95C6-8DAC5343A58B}"/>
              </a:ext>
            </a:extLst>
          </p:cNvPr>
          <p:cNvPicPr>
            <a:picLocks noChangeAspect="1"/>
          </p:cNvPicPr>
          <p:nvPr/>
        </p:nvPicPr>
        <p:blipFill>
          <a:blip r:embed="rId4"/>
          <a:stretch>
            <a:fillRect/>
          </a:stretch>
        </p:blipFill>
        <p:spPr>
          <a:xfrm>
            <a:off x="429683" y="1036852"/>
            <a:ext cx="8515350" cy="2790825"/>
          </a:xfrm>
          <a:prstGeom prst="rect">
            <a:avLst/>
          </a:prstGeom>
        </p:spPr>
      </p:pic>
    </p:spTree>
    <p:extLst>
      <p:ext uri="{BB962C8B-B14F-4D97-AF65-F5344CB8AC3E}">
        <p14:creationId xmlns:p14="http://schemas.microsoft.com/office/powerpoint/2010/main" val="3282000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5CAE-B5B2-4FA5-910F-0FB1C80C12BF}"/>
              </a:ext>
            </a:extLst>
          </p:cNvPr>
          <p:cNvSpPr>
            <a:spLocks noGrp="1"/>
          </p:cNvSpPr>
          <p:nvPr>
            <p:ph type="title"/>
          </p:nvPr>
        </p:nvSpPr>
        <p:spPr/>
        <p:txBody>
          <a:bodyPr/>
          <a:lstStyle/>
          <a:p>
            <a:r>
              <a:rPr lang="en-US" dirty="0"/>
              <a:t>Committing modifications</a:t>
            </a:r>
          </a:p>
        </p:txBody>
      </p:sp>
      <p:pic>
        <p:nvPicPr>
          <p:cNvPr id="5" name="Content Placeholder 4">
            <a:extLst>
              <a:ext uri="{FF2B5EF4-FFF2-40B4-BE49-F238E27FC236}">
                <a16:creationId xmlns:a16="http://schemas.microsoft.com/office/drawing/2014/main" id="{D0E6830C-9B86-47ED-BC44-42F3702CFFAB}"/>
              </a:ext>
            </a:extLst>
          </p:cNvPr>
          <p:cNvPicPr>
            <a:picLocks noGrp="1" noChangeAspect="1"/>
          </p:cNvPicPr>
          <p:nvPr>
            <p:ph idx="1"/>
          </p:nvPr>
        </p:nvPicPr>
        <p:blipFill>
          <a:blip r:embed="rId2"/>
          <a:stretch>
            <a:fillRect/>
          </a:stretch>
        </p:blipFill>
        <p:spPr>
          <a:xfrm>
            <a:off x="365125" y="3013387"/>
            <a:ext cx="5486400" cy="1472576"/>
          </a:xfrm>
        </p:spPr>
      </p:pic>
      <p:sp>
        <p:nvSpPr>
          <p:cNvPr id="4" name="Content Placeholder 3">
            <a:extLst>
              <a:ext uri="{FF2B5EF4-FFF2-40B4-BE49-F238E27FC236}">
                <a16:creationId xmlns:a16="http://schemas.microsoft.com/office/drawing/2014/main" id="{3C2196C5-707C-44CF-BAC2-E812DE305839}"/>
              </a:ext>
            </a:extLst>
          </p:cNvPr>
          <p:cNvSpPr>
            <a:spLocks noGrp="1"/>
          </p:cNvSpPr>
          <p:nvPr>
            <p:ph idx="13"/>
          </p:nvPr>
        </p:nvSpPr>
        <p:spPr>
          <a:xfrm>
            <a:off x="365125" y="1292469"/>
            <a:ext cx="10075398" cy="4572000"/>
          </a:xfrm>
        </p:spPr>
        <p:txBody>
          <a:bodyPr/>
          <a:lstStyle/>
          <a:p>
            <a:r>
              <a:rPr lang="en-US" dirty="0"/>
              <a:t> Commits are a collection of changes that get added to the graph </a:t>
            </a:r>
          </a:p>
          <a:p>
            <a:r>
              <a:rPr lang="en-US" dirty="0"/>
              <a:t> These are the snapshots that you are able to jump between </a:t>
            </a:r>
          </a:p>
          <a:p>
            <a:r>
              <a:rPr lang="en-US" dirty="0"/>
              <a:t>You also get to write a message describing what the changes you made were</a:t>
            </a:r>
          </a:p>
        </p:txBody>
      </p:sp>
    </p:spTree>
    <p:extLst>
      <p:ext uri="{BB962C8B-B14F-4D97-AF65-F5344CB8AC3E}">
        <p14:creationId xmlns:p14="http://schemas.microsoft.com/office/powerpoint/2010/main" val="1888945953"/>
      </p:ext>
    </p:extLst>
  </p:cSld>
  <p:clrMapOvr>
    <a:masterClrMapping/>
  </p:clrMapOvr>
</p:sld>
</file>

<file path=ppt/theme/theme1.xml><?xml version="1.0" encoding="utf-8"?>
<a:theme xmlns:a="http://schemas.openxmlformats.org/drawingml/2006/main" name="DELETE Test">
  <a:themeElements>
    <a:clrScheme name="KLA colorset">
      <a:dk1>
        <a:srgbClr val="0C0C12"/>
      </a:dk1>
      <a:lt1>
        <a:srgbClr val="FFFFFF"/>
      </a:lt1>
      <a:dk2>
        <a:srgbClr val="41007F"/>
      </a:dk2>
      <a:lt2>
        <a:srgbClr val="5A5A64"/>
      </a:lt2>
      <a:accent1>
        <a:srgbClr val="50DD3F"/>
      </a:accent1>
      <a:accent2>
        <a:srgbClr val="FF6400"/>
      </a:accent2>
      <a:accent3>
        <a:srgbClr val="00A7E1"/>
      </a:accent3>
      <a:accent4>
        <a:srgbClr val="FFAF00"/>
      </a:accent4>
      <a:accent5>
        <a:srgbClr val="F01E69"/>
      </a:accent5>
      <a:accent6>
        <a:srgbClr val="AA1DD5"/>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ctr">
        <a:noAutofit/>
      </a:bodyPr>
      <a:lstStyle>
        <a:defPPr algn="l">
          <a:defRPr dirty="0" smtClean="0"/>
        </a:defPPr>
      </a:lstStyle>
    </a:txDef>
  </a:objectDefaults>
  <a:extraClrSchemeLst/>
  <a:extLst>
    <a:ext uri="{05A4C25C-085E-4340-85A3-A5531E510DB2}">
      <thm15:themeFamily xmlns:thm15="http://schemas.microsoft.com/office/thememl/2012/main" name="Presentation1" id="{B31448AC-BE04-4860-817A-6DB537847DA8}" vid="{AA6D38C5-37AB-4231-B7C1-4BA42098D1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f6e2dcc-aea0-49ef-8961-dd57097fe682">
      <UserInfo>
        <DisplayName>Gil Beresteanu</DisplayName>
        <AccountId>25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DDEE57DA0ECC489330A9D70CDBD0A8" ma:contentTypeVersion="4" ma:contentTypeDescription="Create a new document." ma:contentTypeScope="" ma:versionID="889f266c7dff2ae9be51a264a9ce5f4f">
  <xsd:schema xmlns:xsd="http://www.w3.org/2001/XMLSchema" xmlns:xs="http://www.w3.org/2001/XMLSchema" xmlns:p="http://schemas.microsoft.com/office/2006/metadata/properties" xmlns:ns2="90689120-2133-4a82-a85b-3b2999bcf1e7" xmlns:ns3="ff6e2dcc-aea0-49ef-8961-dd57097fe682" targetNamespace="http://schemas.microsoft.com/office/2006/metadata/properties" ma:root="true" ma:fieldsID="93fc94e7e7f7f2e06e0f487e1957a3fb" ns2:_="" ns3:_="">
    <xsd:import namespace="90689120-2133-4a82-a85b-3b2999bcf1e7"/>
    <xsd:import namespace="ff6e2dcc-aea0-49ef-8961-dd57097fe6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689120-2133-4a82-a85b-3b2999bcf1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6e2dcc-aea0-49ef-8961-dd57097fe6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5CB62B-B072-456D-8DD4-3025864CA87E}">
  <ds:schemaRefs>
    <ds:schemaRef ds:uri="90689120-2133-4a82-a85b-3b2999bcf1e7"/>
    <ds:schemaRef ds:uri="ff6e2dcc-aea0-49ef-8961-dd57097fe6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8898A0E-1F1F-4227-88EB-847D2660743A}">
  <ds:schemaRefs>
    <ds:schemaRef ds:uri="90689120-2133-4a82-a85b-3b2999bcf1e7"/>
    <ds:schemaRef ds:uri="ff6e2dcc-aea0-49ef-8961-dd57097fe6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A07E85-06EC-4C22-B470-9953996425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2020</TotalTime>
  <Words>1277</Words>
  <Application>Microsoft Office PowerPoint</Application>
  <PresentationFormat>Widescreen</PresentationFormat>
  <Paragraphs>114</Paragraphs>
  <Slides>23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-apple-system</vt:lpstr>
      <vt:lpstr>Arial</vt:lpstr>
      <vt:lpstr>Calibri</vt:lpstr>
      <vt:lpstr>Droid Serif</vt:lpstr>
      <vt:lpstr>Lucida Console</vt:lpstr>
      <vt:lpstr>Nunito Sans</vt:lpstr>
      <vt:lpstr>Primary</vt:lpstr>
      <vt:lpstr>SanchezSlab Semibold</vt:lpstr>
      <vt:lpstr>Segoe UI</vt:lpstr>
      <vt:lpstr>Wingdings</vt:lpstr>
      <vt:lpstr>DELETE Test</vt:lpstr>
      <vt:lpstr>Git basics </vt:lpstr>
      <vt:lpstr>Agenda</vt:lpstr>
      <vt:lpstr>Start to work</vt:lpstr>
      <vt:lpstr>Start to work</vt:lpstr>
      <vt:lpstr>Git pull &amp; Git fetch</vt:lpstr>
      <vt:lpstr>State of the repository</vt:lpstr>
      <vt:lpstr>Staging modifications</vt:lpstr>
      <vt:lpstr>Staging modifications</vt:lpstr>
      <vt:lpstr>Committing modifications</vt:lpstr>
      <vt:lpstr>Git &amp; Azure Board</vt:lpstr>
      <vt:lpstr>Git &amp; Azure Board - Example</vt:lpstr>
      <vt:lpstr>Git &amp; Azure Board - Example</vt:lpstr>
      <vt:lpstr>Git &amp; Azure Board - Example</vt:lpstr>
      <vt:lpstr>Git log &amp; Git diff</vt:lpstr>
      <vt:lpstr>Git Reset</vt:lpstr>
      <vt:lpstr>Git Reset</vt:lpstr>
      <vt:lpstr>Git Revert</vt:lpstr>
      <vt:lpstr>Git Branch</vt:lpstr>
      <vt:lpstr>Git Branch</vt:lpstr>
      <vt:lpstr>Merging branches in Git</vt:lpstr>
      <vt:lpstr>Merge Conflicts</vt:lpstr>
      <vt:lpstr>Ignoring files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DevOps Activities</dc:title>
  <dc:creator>Annat Himmel</dc:creator>
  <cp:lastModifiedBy>Shlomi Alon</cp:lastModifiedBy>
  <cp:revision>102</cp:revision>
  <dcterms:created xsi:type="dcterms:W3CDTF">2021-12-29T15:44:54Z</dcterms:created>
  <dcterms:modified xsi:type="dcterms:W3CDTF">2022-07-11T14:39:04Z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0x010100C5DDEE57DA0ECC489330A9D70CDBD0A8</vt:lpwstr>
  </property>
</Properties>
</file>